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6" r:id="rId5"/>
    <p:sldId id="292" r:id="rId6"/>
    <p:sldId id="520" r:id="rId7"/>
    <p:sldId id="284" r:id="rId8"/>
    <p:sldId id="282" r:id="rId9"/>
    <p:sldId id="297" r:id="rId10"/>
    <p:sldId id="310" r:id="rId11"/>
    <p:sldId id="312" r:id="rId12"/>
    <p:sldId id="313" r:id="rId13"/>
    <p:sldId id="309" r:id="rId14"/>
    <p:sldId id="314" r:id="rId15"/>
    <p:sldId id="315" r:id="rId16"/>
    <p:sldId id="316" r:id="rId17"/>
    <p:sldId id="318" r:id="rId18"/>
    <p:sldId id="319" r:id="rId19"/>
    <p:sldId id="302" r:id="rId20"/>
    <p:sldId id="304" r:id="rId21"/>
    <p:sldId id="299" r:id="rId22"/>
    <p:sldId id="320" r:id="rId23"/>
    <p:sldId id="308" r:id="rId24"/>
    <p:sldId id="290" r:id="rId25"/>
    <p:sldId id="323" r:id="rId26"/>
    <p:sldId id="463" r:id="rId27"/>
    <p:sldId id="461" r:id="rId28"/>
    <p:sldId id="517" r:id="rId29"/>
    <p:sldId id="262" r:id="rId30"/>
    <p:sldId id="508" r:id="rId31"/>
    <p:sldId id="485" r:id="rId32"/>
    <p:sldId id="509" r:id="rId33"/>
    <p:sldId id="510" r:id="rId34"/>
    <p:sldId id="511" r:id="rId35"/>
    <p:sldId id="512" r:id="rId36"/>
    <p:sldId id="513" r:id="rId37"/>
    <p:sldId id="514" r:id="rId38"/>
    <p:sldId id="519" r:id="rId39"/>
    <p:sldId id="515" r:id="rId40"/>
    <p:sldId id="529" r:id="rId41"/>
    <p:sldId id="530" r:id="rId42"/>
    <p:sldId id="516" r:id="rId43"/>
    <p:sldId id="518" r:id="rId44"/>
    <p:sldId id="498" r:id="rId45"/>
    <p:sldId id="466" r:id="rId46"/>
    <p:sldId id="436" r:id="rId47"/>
    <p:sldId id="321" r:id="rId48"/>
    <p:sldId id="325" r:id="rId49"/>
    <p:sldId id="525" r:id="rId50"/>
    <p:sldId id="526" r:id="rId51"/>
    <p:sldId id="306" r:id="rId52"/>
    <p:sldId id="527" r:id="rId53"/>
    <p:sldId id="528" r:id="rId54"/>
    <p:sldId id="521" r:id="rId55"/>
    <p:sldId id="295" r:id="rId56"/>
    <p:sldId id="326" r:id="rId57"/>
    <p:sldId id="279" r:id="rId58"/>
    <p:sldId id="328" r:id="rId59"/>
    <p:sldId id="327" r:id="rId60"/>
    <p:sldId id="329" r:id="rId61"/>
    <p:sldId id="331" r:id="rId62"/>
    <p:sldId id="332" r:id="rId63"/>
    <p:sldId id="330" r:id="rId64"/>
    <p:sldId id="334" r:id="rId65"/>
    <p:sldId id="333" r:id="rId66"/>
    <p:sldId id="337" r:id="rId67"/>
    <p:sldId id="335" r:id="rId68"/>
    <p:sldId id="336" r:id="rId69"/>
    <p:sldId id="338" r:id="rId70"/>
    <p:sldId id="523" r:id="rId71"/>
    <p:sldId id="522" r:id="rId72"/>
    <p:sldId id="524" r:id="rId73"/>
    <p:sldId id="259" r:id="rId7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F5C7D-6FA2-48A6-A3A1-7A4DEC260DF7}" v="239" dt="2025-03-19T15:07:04.304"/>
    <p1510:client id="{A1405632-F768-42B1-19AA-8F475374D0C0}" v="77" dt="2025-03-19T07:52:03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3.png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11BD7-134A-4CA0-919F-13893D31510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004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A7F6-A55A-69F8-166A-C55DABB6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A981937-6ACB-CFAA-88E3-D8B3E8907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3C4407-2853-2433-A158-523FF9324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9E7FFE6-329A-DF24-D2D1-90CC36CB9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7640DDA-2E05-A7B6-9081-88DCC0C8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4FD423E3-CADC-786C-EC10-17B648A4A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13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F56B4-A7A7-A01D-CA2C-BF4D4CC2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9E3E5E4-CDF7-FDE9-B1BA-1DFFDC92B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C0DA1F-75E1-E00B-2DD7-4765E5E2C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34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0A9D64-9B29-B3BE-D1DB-FD15A9DB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7E116FD-3677-919F-9569-A8D31F9A9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AC969EB4-558A-F0D0-7D9C-1807B2100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394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660C-B10D-7DC2-CAE7-3421BD13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25684E-B7A0-4ACA-629C-F9ADDAA34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A1CEF2-AA0C-7392-EA8B-1C221F059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35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074DB5-D88F-AFC0-FD07-996BD463A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41B4BE0-80BE-AE16-39FC-0B302E37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90A52519-67C4-73B2-A75B-AA7A7151E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816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267D-F3BE-4C7F-C287-B6153D16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FE1BBCA-CC01-1EFB-F856-8F9067E40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9201CD-DBD7-BBB9-7737-8BCD3656C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36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B9B762-858B-F5D4-3439-6A93DDE7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25926B8-22B3-A6AF-B151-86F7D0DFF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DFA84DEC-44DB-4014-9311-5976F9EAF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75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94E1-185D-1385-D010-2B610743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90145D0-82BF-EC24-EA18-8270AAA9F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570322-93B7-AF35-3C58-5883857820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A261EF-ECA7-9A34-305C-9EF4EE88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D21D50-483B-4DED-B777-1313CB1A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FFDAD999-52E5-ECDC-6FED-F4A923CEB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329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7E5D-773A-E4E3-DB5A-121FBEE8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6CA5EC-28CA-9438-BD07-FADAEB6B4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89626E-6950-2391-2F26-116E8C5AEC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38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F5C1039-C836-4E5D-A1CA-EF9F240F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5646A4D-57D2-789F-9D9D-CAAA4A6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1C9E1751-A74E-271E-AE52-5BE26E2A2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389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2CB7F-2627-73A3-E8CE-CE05A7781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352849B-0976-1475-EAD3-18EDF8F5A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0F3AFD-58C7-8F49-5B7F-8704AF5E3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39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251C454-9EB3-2AA2-A278-DBDC41FC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CB508CD-680E-B19D-6CE1-AE82EE3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28C1C5B7-52CA-632B-8E8B-CC1FFA853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284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6F5B5-32AA-FCC4-1C3F-B7BDC803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17F03C-DD38-56C6-7C56-339328845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DE602D5-3CA7-380E-1DF0-05C4E7ABB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C31B73-3948-EF33-E34D-8EBD8057C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11BD7-134A-4CA0-919F-13893D31510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08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91FD-334E-44AB-8446-DFF888ECFF0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521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37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37BD-E161-823D-A315-E73FF9C8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A1ABC49-9319-4BCD-68FD-4EAEB773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A3AD8E1-F9BB-3667-BCB3-5229213FC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F8AF55-47CA-84FC-614D-ED38668FB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11BD7-134A-4CA0-919F-13893D31510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85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11BD7-134A-4CA0-919F-13893D31510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5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11BD7-134A-4CA0-919F-13893D31510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144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91FD-334E-44AB-8446-DFF888ECFF0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99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48C8-D290-86A7-3ACD-7F70D7F2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9A3924A-D6B6-4959-D94B-255A3CE63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4963081-67E8-EA60-DD97-EEFB74945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CECE4A6-3CCD-81AB-ADDF-D56BBA033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91FD-334E-44AB-8446-DFF888ECFF0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21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30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245565-D636-0F00-6ED5-829AA3D0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15722E-A7A2-FE02-F775-E3D914CD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C3C7A3B3-9F3E-15AB-7E86-AE369BEC3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66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31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245565-D636-0F00-6ED5-829AA3D0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15722E-A7A2-FE02-F775-E3D914CD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C3C7A3B3-9F3E-15AB-7E86-AE369BEC3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637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3B5E4-BB8F-423C-8392-5B35F572E3B9}" type="slidenum">
              <a:rPr lang="nl-NL" smtClean="0"/>
              <a:t>32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245565-D636-0F00-6ED5-829AA3D0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0" y="3358342"/>
            <a:ext cx="1160942" cy="8040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15722E-A7A2-FE02-F775-E3D914CD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2133209"/>
            <a:ext cx="1014103" cy="1025627"/>
          </a:xfrm>
          <a:prstGeom prst="rect">
            <a:avLst/>
          </a:prstGeom>
        </p:spPr>
      </p:pic>
      <p:sp>
        <p:nvSpPr>
          <p:cNvPr id="7" name="Tijdelijke aanduiding voor notities 6">
            <a:extLst>
              <a:ext uri="{FF2B5EF4-FFF2-40B4-BE49-F238E27FC236}">
                <a16:creationId xmlns:a16="http://schemas.microsoft.com/office/drawing/2014/main" id="{C3C7A3B3-9F3E-15AB-7E86-AE369BEC3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>
              <a:lnSpc>
                <a:spcPct val="90000"/>
              </a:lnSpc>
              <a:spcBef>
                <a:spcPts val="1001"/>
              </a:spcBef>
            </a:pPr>
            <a:endParaRPr lang="nl-NL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861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19-3-2025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19-3-2025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19-3-2025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6ECA-D523-45A2-B669-50032746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1C4A7A-5D71-488B-BFCD-5267E92E6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40F11F-2118-438F-AB5D-7D2360A3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27D2-2947-4109-866A-BFCE34A1B045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41F8BA-4030-47D6-AB0A-52BE369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F19BC8-2E16-40FA-B1B2-C7D6E1DA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DB79-BD3B-4336-B668-42FD7874C21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721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19-3-2025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19-3-2025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19-3-2025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19-3-2025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dok.nl/lv/bgt/ogc/v1/tiles/NetherlandsRDNewQuad/12/2046/2049?f=mvt" TargetMode="External"/><Relationship Id="rId2" Type="http://schemas.openxmlformats.org/officeDocument/2006/relationships/hyperlink" Target="https://api.pdok.nl/lv/bgt/ogc/v1/tiles/NetherlandsRDNewQuad/%7bz%7d/%7by%7d/%7bx%7d?f=mvt" TargetMode="Externa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jpe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54.emf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hyperlink" Target="https://app.pdok.nl/viewer/#x=160000.00&amp;y=455000.00&amp;z=3.0000&amp;background=BRT-A%20standaard&amp;layers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8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4.emf"/><Relationship Id="rId7" Type="http://schemas.openxmlformats.org/officeDocument/2006/relationships/image" Target="../media/image87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dok.nl/brt/top10nl/ogc/v1/styles" TargetMode="External"/><Relationship Id="rId11" Type="http://schemas.openxmlformats.org/officeDocument/2006/relationships/hyperlink" Target="https://api.pdok.nl/brt/top10nl/ogc/v1/tiles" TargetMode="External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hyperlink" Target="https://api.pdok.nl/brt/top10nl/ogc/v1/" TargetMode="External"/><Relationship Id="rId9" Type="http://schemas.openxmlformats.org/officeDocument/2006/relationships/hyperlink" Target="https://api.pdok.nl/brt/top10nl/ogc/v1/collections/functioneel_gebied_multivlak/item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0.png"/><Relationship Id="rId5" Type="http://schemas.openxmlformats.org/officeDocument/2006/relationships/hyperlink" Target="https://api.pdok.nl/brt/top10nl/ogc/v1-demo/tiles" TargetMode="Externa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pdok.nl/brt/top10nl/ogc/v1/styles" TargetMode="External"/><Relationship Id="rId3" Type="http://schemas.openxmlformats.org/officeDocument/2006/relationships/image" Target="../media/image54.em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7.png"/><Relationship Id="rId5" Type="http://schemas.openxmlformats.org/officeDocument/2006/relationships/hyperlink" Target="https://maplibre.org/maputnik/?style=https://api.pdok.nl/brt/top10nl/ogc/v1-demo/styles/brt_top10nl__webmercatorquad?f=json~0#14.2/52.15803/5.3916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9.png"/><Relationship Id="rId5" Type="http://schemas.openxmlformats.org/officeDocument/2006/relationships/hyperlink" Target="https://docs.mapbox.com/data/tilesets/guides/vector-tiles-standards/" TargetMode="Externa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54.em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0.png"/><Relationship Id="rId5" Type="http://schemas.openxmlformats.org/officeDocument/2006/relationships/hyperlink" Target="https://maplibre.org/" TargetMode="Externa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forum.nl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forum.nl/t/pdok-kennissessie-voor-data-afnemers/7064" TargetMode="External"/><Relationship Id="rId7" Type="http://schemas.openxmlformats.org/officeDocument/2006/relationships/image" Target="../media/image111.jpe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www.pdok.nl/attenderingsservice" TargetMode="External"/><Relationship Id="rId5" Type="http://schemas.openxmlformats.org/officeDocument/2006/relationships/hyperlink" Target="https://www.pdok.nl/-/doe-mee-met-het-pdok-klantenpanel" TargetMode="External"/><Relationship Id="rId4" Type="http://schemas.openxmlformats.org/officeDocument/2006/relationships/hyperlink" Target="https://formulieren.kadaster.nl/contact-pdo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png"/><Relationship Id="rId7" Type="http://schemas.openxmlformats.org/officeDocument/2006/relationships/image" Target="../media/image133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2.jpeg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ldproxy.net/daraa/styles?f=json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.ldproxy.net/daraa/styles?f=html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dok.nl/lv/bag/ogc/v1/styles" TargetMode="External"/><Relationship Id="rId2" Type="http://schemas.openxmlformats.org/officeDocument/2006/relationships/hyperlink" Target="https://api.pdok.nl/kadaster/bestuurlijkegebieden/ogc/v1/sty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hyperlink" Target="https://apstyles/" TargetMode="External"/><Relationship Id="rId4" Type="http://schemas.openxmlformats.org/officeDocument/2006/relationships/hyperlink" Target="https://api.pdok.nl/lv/bgt/ogc/v1/style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uploads/standards/downloads/handreiking%20webcartografie%201.0.1_0.pdf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Geonovum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Workshop API </a:t>
            </a:r>
            <a:r>
              <a:rPr lang="nl-NL" err="1"/>
              <a:t>Tiles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Roel van den Berg, Arnoud de Boer, Rolf Jonker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woensdag 19 maart 2025</a:t>
            </a:fld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5218-D7D1-2C8E-14F3-204D42EE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9F09-249B-4844-E1FD-1A5FF205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een API?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190B8A-E6DA-08EB-4EE2-951A9900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E7BEF-D017-A95B-C15F-EFD24F82DE20}"/>
              </a:ext>
            </a:extLst>
          </p:cNvPr>
          <p:cNvSpPr txBox="1"/>
          <p:nvPr/>
        </p:nvSpPr>
        <p:spPr>
          <a:xfrm>
            <a:off x="300039" y="1365036"/>
            <a:ext cx="709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/>
              <a:t>Makkelijker voor web-ontwikkeling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629E7-D3E6-6525-2AAB-23326D82987E}"/>
              </a:ext>
            </a:extLst>
          </p:cNvPr>
          <p:cNvSpPr txBox="1"/>
          <p:nvPr/>
        </p:nvSpPr>
        <p:spPr>
          <a:xfrm>
            <a:off x="3472874" y="1951672"/>
            <a:ext cx="4341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/>
              <a:t>Zowel binnen als buiten het </a:t>
            </a:r>
            <a:r>
              <a:rPr lang="nl-NL" err="1"/>
              <a:t>Geodomein</a:t>
            </a:r>
            <a:endParaRPr lang="nl-NL"/>
          </a:p>
          <a:p>
            <a:endParaRPr lang="nl-NL" b="1"/>
          </a:p>
          <a:p>
            <a:r>
              <a:rPr lang="nl-NL" err="1"/>
              <a:t>OpenAPI</a:t>
            </a:r>
            <a:r>
              <a:rPr lang="nl-NL"/>
              <a:t> beschrijving voor de werking</a:t>
            </a:r>
          </a:p>
          <a:p>
            <a:endParaRPr lang="nl-NL"/>
          </a:p>
          <a:p>
            <a:r>
              <a:rPr lang="nl-NL"/>
              <a:t>Intuïtief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BF635-64C7-C713-240D-8FCC0DCE78A6}"/>
              </a:ext>
            </a:extLst>
          </p:cNvPr>
          <p:cNvSpPr txBox="1"/>
          <p:nvPr/>
        </p:nvSpPr>
        <p:spPr>
          <a:xfrm>
            <a:off x="300039" y="4595468"/>
            <a:ext cx="709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/>
              <a:t>Beter te vinden door zoekmachines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5D8077-E81D-988D-EE3A-73759845B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75419" y="1289190"/>
            <a:ext cx="3933882" cy="55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ntwikkelaar Stock Illustrations, Vectors, &amp; Clipart – (90,391 Stock  Illustrations)">
            <a:extLst>
              <a:ext uri="{FF2B5EF4-FFF2-40B4-BE49-F238E27FC236}">
                <a16:creationId xmlns:a16="http://schemas.microsoft.com/office/drawing/2014/main" id="{2666EB63-56D9-33A6-D4F2-14320705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97" y="1792297"/>
            <a:ext cx="3049068" cy="17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D012F6-D4B3-6A08-99F9-A43AB787D572}"/>
              </a:ext>
            </a:extLst>
          </p:cNvPr>
          <p:cNvGrpSpPr/>
          <p:nvPr/>
        </p:nvGrpSpPr>
        <p:grpSpPr>
          <a:xfrm>
            <a:off x="405334" y="4882147"/>
            <a:ext cx="6248326" cy="1325613"/>
            <a:chOff x="405334" y="4882147"/>
            <a:chExt cx="3510883" cy="744851"/>
          </a:xfrm>
        </p:grpSpPr>
        <p:pic>
          <p:nvPicPr>
            <p:cNvPr id="7174" name="Picture 6" descr="Google logo - Wikipedia">
              <a:extLst>
                <a:ext uri="{FF2B5EF4-FFF2-40B4-BE49-F238E27FC236}">
                  <a16:creationId xmlns:a16="http://schemas.microsoft.com/office/drawing/2014/main" id="{E148F673-3387-EBBF-2473-AE30B2B47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4" y="5040646"/>
              <a:ext cx="1324179" cy="44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Bing | Microsoft Wiki | Fandom">
              <a:extLst>
                <a:ext uri="{FF2B5EF4-FFF2-40B4-BE49-F238E27FC236}">
                  <a16:creationId xmlns:a16="http://schemas.microsoft.com/office/drawing/2014/main" id="{AD4C977E-1ABA-CDC6-B19E-F52BCE486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587" y="4882147"/>
              <a:ext cx="1324180" cy="744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DuckDuckGo - Wikipedia">
              <a:extLst>
                <a:ext uri="{FF2B5EF4-FFF2-40B4-BE49-F238E27FC236}">
                  <a16:creationId xmlns:a16="http://schemas.microsoft.com/office/drawing/2014/main" id="{E9FA5B37-3B40-9FB5-0543-3C97149EC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690" y="4956936"/>
              <a:ext cx="679527" cy="53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0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670F-8260-D16F-D3F7-58131C35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0A3DF-9AA1-0BBD-C225-EF78DB0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een API?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A000EA-5F30-5C8B-9BD7-5CEAFBE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66F48-E0D9-176C-05DC-496716F13978}"/>
              </a:ext>
            </a:extLst>
          </p:cNvPr>
          <p:cNvSpPr txBox="1"/>
          <p:nvPr/>
        </p:nvSpPr>
        <p:spPr>
          <a:xfrm>
            <a:off x="9115424" y="5892794"/>
            <a:ext cx="3234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/>
              <a:t>Goed te combineren met andere </a:t>
            </a:r>
            <a:r>
              <a:rPr lang="nl-NL" b="1" err="1"/>
              <a:t>API’s</a:t>
            </a:r>
            <a:endParaRPr lang="nl-NL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A9E0A-9E7B-A7BB-CD9D-7728E62737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6" y="1364777"/>
            <a:ext cx="3676612" cy="1823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AFC22F-8A1C-0B68-8257-C9CD8561C1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3" y="1368184"/>
            <a:ext cx="3676612" cy="1727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E732A-B974-2E12-7768-4A22409A4B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3" y="3227863"/>
            <a:ext cx="3676612" cy="1642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BD5DE-7E4F-AAB0-F490-5C802922B3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799" y="4963633"/>
            <a:ext cx="3676612" cy="1629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028D0-20FF-DA88-EDCA-3A3715CCD6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6" y="3281604"/>
            <a:ext cx="3676612" cy="1591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98F6F3-7230-B6A7-6BE3-8B4E99461F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3" y="4963633"/>
            <a:ext cx="1312648" cy="18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04AA-13AA-69F3-61A6-39ADBA0B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9623F-C419-64FC-C374-F0E4C91A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een API?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60D221-EA5C-8BFA-AE44-1B832E0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FC62-FA00-D0C1-5BF0-43A193E90D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467" y="1472246"/>
            <a:ext cx="9383849" cy="5257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AA637F-C244-603E-AA22-2A6A23CA9F0D}"/>
              </a:ext>
            </a:extLst>
          </p:cNvPr>
          <p:cNvSpPr/>
          <p:nvPr/>
        </p:nvSpPr>
        <p:spPr>
          <a:xfrm>
            <a:off x="1372870" y="1656080"/>
            <a:ext cx="955040" cy="13919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88F31-1984-F1A5-1177-A234DB3AAEBC}"/>
              </a:ext>
            </a:extLst>
          </p:cNvPr>
          <p:cNvSpPr/>
          <p:nvPr/>
        </p:nvSpPr>
        <p:spPr>
          <a:xfrm>
            <a:off x="4579620" y="1656080"/>
            <a:ext cx="955040" cy="13919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10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2867-1101-903B-3479-6A853CDB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C34D8-2C3D-5351-0272-E07FED7D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Tiles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36EDCC-6E27-FE92-01EA-C56B613A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14CD1C-B99B-38C9-543B-A02AEC48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1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A6BB-4EBE-B2A4-3C12-71A4293AF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..">
            <a:extLst>
              <a:ext uri="{FF2B5EF4-FFF2-40B4-BE49-F238E27FC236}">
                <a16:creationId xmlns:a16="http://schemas.microsoft.com/office/drawing/2014/main" id="{A4FEFB56-A01B-23F9-49F8-37682198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175" y="3313767"/>
            <a:ext cx="6851650" cy="31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ADE668-562F-1E4C-6024-975BD119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 dirty="0"/>
              <a:t>OGC API Tiles building blocks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B307BB-C2A3-DEAD-3F6A-407134B7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nl-NL" sz="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6DEF13-BAF3-DABB-4D0F-802C26D8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" y="1207136"/>
            <a:ext cx="10278510" cy="54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08A6E-C9C7-5359-EACC-AEFEF92707DC}"/>
              </a:ext>
            </a:extLst>
          </p:cNvPr>
          <p:cNvSpPr txBox="1"/>
          <p:nvPr/>
        </p:nvSpPr>
        <p:spPr>
          <a:xfrm>
            <a:off x="9101314" y="3896538"/>
            <a:ext cx="1609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TileMatrix</a:t>
            </a:r>
            <a:endParaRPr lang="nl-NL" dirty="0"/>
          </a:p>
          <a:p>
            <a:r>
              <a:rPr lang="nl-NL" dirty="0" err="1"/>
              <a:t>TileMatrixSet</a:t>
            </a:r>
            <a:endParaRPr lang="nl-NL" dirty="0"/>
          </a:p>
          <a:p>
            <a:r>
              <a:rPr lang="nl-NL" dirty="0" err="1"/>
              <a:t>TileMatrixSets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TileSet</a:t>
            </a:r>
            <a:endParaRPr lang="nl-NL" dirty="0"/>
          </a:p>
          <a:p>
            <a:r>
              <a:rPr lang="nl-NL" dirty="0" err="1"/>
              <a:t>Tile</a:t>
            </a:r>
            <a:endParaRPr lang="nl-NL" dirty="0"/>
          </a:p>
        </p:txBody>
      </p:sp>
      <p:pic>
        <p:nvPicPr>
          <p:cNvPr id="5" name="Picture 2" descr="..">
            <a:extLst>
              <a:ext uri="{FF2B5EF4-FFF2-40B4-BE49-F238E27FC236}">
                <a16:creationId xmlns:a16="http://schemas.microsoft.com/office/drawing/2014/main" id="{2D5CB983-66B6-CC9B-F564-B975A62F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12" y="1254499"/>
            <a:ext cx="11305376" cy="522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7D20-F191-0048-22A1-BC7358FC2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1D9FD49-23B5-8929-119D-E3D9AFC8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/>
              <a:t>Tile Matrix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852F172-8958-59CC-287D-172331558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 bwMode="auto">
          <a:xfrm>
            <a:off x="1259681" y="1520826"/>
            <a:ext cx="9672637" cy="50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F18ACD-6C32-B345-25F5-1D52F7BF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nl-NL" sz="600"/>
          </a:p>
        </p:txBody>
      </p:sp>
    </p:spTree>
    <p:extLst>
      <p:ext uri="{BB962C8B-B14F-4D97-AF65-F5344CB8AC3E}">
        <p14:creationId xmlns:p14="http://schemas.microsoft.com/office/powerpoint/2010/main" val="309477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BE18D63-3A06-2F32-C239-CEB7D19E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/>
              <a:t>Tile matrix Set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A415E9-E2F4-5414-8814-4C1EC88C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nl-NL" sz="60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57A46CD9-69BF-75DF-B487-CA03DCF9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6" y="1725058"/>
            <a:ext cx="6517876" cy="4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33A62-0473-0B3A-C433-7DFBA9ED8A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084" y="1467881"/>
            <a:ext cx="4894440" cy="50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Map Images | Free Photos, PNG Stickers, Wallpapers &amp; Backgrounds -  rawpixel">
            <a:extLst>
              <a:ext uri="{FF2B5EF4-FFF2-40B4-BE49-F238E27FC236}">
                <a16:creationId xmlns:a16="http://schemas.microsoft.com/office/drawing/2014/main" id="{4AA2E7CF-5264-B0BE-1AF2-080F43418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8F6F5"/>
              </a:clrFrom>
              <a:clrTo>
                <a:srgbClr val="F8F6F5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860" b="15894"/>
          <a:stretch/>
        </p:blipFill>
        <p:spPr bwMode="auto">
          <a:xfrm>
            <a:off x="799750" y="1659060"/>
            <a:ext cx="10239771" cy="4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B88880-F05E-CA9C-C80C-3509E2CD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TileMatrixSet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4F660B-677B-32C5-5A23-947220BA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06A6AA1-BD00-CEE6-377B-709A94B6D2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056" y="1659060"/>
            <a:ext cx="6860944" cy="465831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93E8CF9-45D2-7217-C36E-156C7A20F364}"/>
              </a:ext>
            </a:extLst>
          </p:cNvPr>
          <p:cNvSpPr txBox="1"/>
          <p:nvPr/>
        </p:nvSpPr>
        <p:spPr>
          <a:xfrm>
            <a:off x="7359522" y="6248797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/>
              <a:t>https://docs.ogc.org/is/17-083r2/17-083r2.html</a:t>
            </a:r>
          </a:p>
        </p:txBody>
      </p:sp>
    </p:spTree>
    <p:extLst>
      <p:ext uri="{BB962C8B-B14F-4D97-AF65-F5344CB8AC3E}">
        <p14:creationId xmlns:p14="http://schemas.microsoft.com/office/powerpoint/2010/main" val="8582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2E1C7-52DF-7B7D-1BD4-6F7326B7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TileMatrixSet</a:t>
            </a:r>
            <a:r>
              <a:rPr lang="nl-NL" dirty="0"/>
              <a:t> </a:t>
            </a:r>
            <a:r>
              <a:rPr lang="nl-NL" dirty="0" err="1"/>
              <a:t>NetherlandsRDNewQuad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6EA082-F39B-2379-8795-3C9D9FE1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715208D-ADF3-F5BB-58FC-0CD831A24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85" y="1520825"/>
            <a:ext cx="7454868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4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976C-C83E-2876-E7DB-47E89E4D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693EC-C5B1-E73E-25C6-D6D16DE7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TileMatrixSets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B30A49-1138-1599-906E-2B36EDCD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B198C81-4012-18FF-DB61-21A67970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6" y="1725058"/>
            <a:ext cx="3522858" cy="24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1375EB35-CBD1-98E0-2835-79AB0864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2843" y="1725058"/>
            <a:ext cx="3522858" cy="24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38820913-8DE9-30BF-C15C-CA29B50D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164" y="4228547"/>
            <a:ext cx="3522858" cy="24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A68B5-164C-B58C-66B8-00C5513FEE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701" y="1725058"/>
            <a:ext cx="4537852" cy="49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DEED7-5F2E-4F6B-4B03-C373225C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Afbeelding met lucht, buiten, bewolkt, plant&#10;&#10;Automatisch gegenereerde beschrijving">
            <a:extLst>
              <a:ext uri="{FF2B5EF4-FFF2-40B4-BE49-F238E27FC236}">
                <a16:creationId xmlns:a16="http://schemas.microsoft.com/office/drawing/2014/main" id="{C74BF20B-7C26-91F5-5225-871457E215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3782291" cy="425611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C72CDBD-1B37-4F0D-F02F-E72DA093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60B99-E7C3-B9D5-FE23-26B795EAA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6095998" y="0"/>
            <a:ext cx="6101542" cy="6862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47E47-F002-976D-5A53-EF88448ABF90}"/>
              </a:ext>
            </a:extLst>
          </p:cNvPr>
          <p:cNvSpPr txBox="1"/>
          <p:nvPr/>
        </p:nvSpPr>
        <p:spPr>
          <a:xfrm>
            <a:off x="6098772" y="5657671"/>
            <a:ext cx="6093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Tiles in the floor of the monument of discovery in Lisbon, Portugal. </a:t>
            </a:r>
          </a:p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(Lee Cannon April 2010, CC-BY-SA,</a:t>
            </a:r>
          </a:p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 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Overpass"/>
              </a:rPr>
              <a:t>https://www.flickr.com/photos/leecannon/5127274297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F27F2D96-D51A-4B90-67AF-4EDCF65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/>
          <a:p>
            <a:r>
              <a:rPr lang="nl-NL"/>
              <a:t>Programma</a:t>
            </a:r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A8906C98-0EB6-7FE5-9B92-44BB5CB0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Introductie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en-US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Theorie: Basisprincipes van OGC API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Pauze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Werken met OGC API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Lunch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Basisprincipes van OGC API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Styles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 voor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Pauze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Werken met OGC API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 &amp;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Styles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Afsluiting en Vragenronde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sz="1300" dirty="0">
              <a:solidFill>
                <a:srgbClr val="0F4761"/>
              </a:solidFill>
              <a:latin typeface="Aptos Display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83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1FA3-3CD9-AF18-6838-59EF92C0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5B2E38-BA71-CEBB-1DBC-101ECBF9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TileSet</a:t>
            </a:r>
            <a:r>
              <a:rPr lang="nl-NL" dirty="0"/>
              <a:t> 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408561FC-F435-893A-7D91-D96263A5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A6D5C-CFD2-FCEE-F166-442E101374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89" y="1395502"/>
            <a:ext cx="5315536" cy="524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71415-5C69-DD7F-EBBC-487B7306C4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637" y="1834414"/>
            <a:ext cx="3762376" cy="3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9CDC-6CA0-D74F-2614-9EBB4F3C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7453FF-F968-5E69-22AD-7FAD86E5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Tiles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8D4BD43C-4DF2-C351-C7CA-B1ED2826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0125A-C36E-2639-73F9-06B47C109F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074" y="1280160"/>
            <a:ext cx="7988562" cy="51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636DD-0B3E-F44A-525A-D3B5DA07C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9F1B43-E97F-5861-9EFE-867BA998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Request</a:t>
            </a:r>
            <a:endParaRPr lang="nl-NL"/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620E9B3E-A0E1-B999-53E5-E80F6D14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EC6B525-79E6-2B2E-004C-0E626E15C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70586"/>
              </p:ext>
            </p:extLst>
          </p:nvPr>
        </p:nvGraphicFramePr>
        <p:xfrm>
          <a:off x="973138" y="1461560"/>
          <a:ext cx="10313985" cy="914400"/>
        </p:xfrm>
        <a:graphic>
          <a:graphicData uri="http://schemas.openxmlformats.org/drawingml/2006/table">
            <a:tbl>
              <a:tblPr/>
              <a:tblGrid>
                <a:gridCol w="10313985">
                  <a:extLst>
                    <a:ext uri="{9D8B030D-6E8A-4147-A177-3AD203B41FA5}">
                      <a16:colId xmlns:a16="http://schemas.microsoft.com/office/drawing/2014/main" val="67336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nl-N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https://api.pdok.nl/lv/bgt/ogc/v1/tiles/NetherlandsRDNewQuad/{z}/{y}/{x}?f=mvt</a:t>
                      </a:r>
                      <a:endParaRPr lang="nl-NL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nl-NL" dirty="0">
                        <a:effectLst/>
                      </a:endParaRPr>
                    </a:p>
                    <a:p>
                      <a:pPr latinLnBrk="1"/>
                      <a:r>
                        <a:rPr lang="nl-NL" dirty="0">
                          <a:effectLst/>
                          <a:hlinkClick r:id="rId3"/>
                        </a:rPr>
                        <a:t>https://api.pdok.nl/lv/bgt/ogc/v1/tiles/NetherlandsRDNewQuad/12/2046/2049?f=mvt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C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053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9C65C1-23F5-BCE3-7082-B4388EA16A4B}"/>
              </a:ext>
            </a:extLst>
          </p:cNvPr>
          <p:cNvSpPr txBox="1"/>
          <p:nvPr/>
        </p:nvSpPr>
        <p:spPr>
          <a:xfrm>
            <a:off x="1516123" y="40230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OGC API Endpoint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9867F-0FFD-B0B6-DEE2-8951C59A54FE}"/>
              </a:ext>
            </a:extLst>
          </p:cNvPr>
          <p:cNvSpPr txBox="1"/>
          <p:nvPr/>
        </p:nvSpPr>
        <p:spPr>
          <a:xfrm>
            <a:off x="3734399" y="46219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 Tiles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6FFB3-9BB8-8D63-A784-99E65A0C8DA7}"/>
              </a:ext>
            </a:extLst>
          </p:cNvPr>
          <p:cNvSpPr txBox="1"/>
          <p:nvPr/>
        </p:nvSpPr>
        <p:spPr>
          <a:xfrm>
            <a:off x="4514700" y="56873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Conform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tileMatrixSet</a:t>
            </a:r>
            <a:r>
              <a:rPr lang="en-US"/>
              <a:t> (</a:t>
            </a:r>
            <a:r>
              <a:rPr lang="en-US" err="1"/>
              <a:t>projectie</a:t>
            </a:r>
            <a:r>
              <a:rPr lang="en-US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D2B8-BFE9-FC57-78B6-8BE77C6D0011}"/>
              </a:ext>
            </a:extLst>
          </p:cNvPr>
          <p:cNvSpPr txBox="1"/>
          <p:nvPr/>
        </p:nvSpPr>
        <p:spPr>
          <a:xfrm>
            <a:off x="6419851" y="5272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zoomniveau</a:t>
            </a:r>
            <a:r>
              <a:rPr lang="en-US" dirty="0"/>
              <a:t> {z}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AE83D-7504-D13A-53EE-2B43FD12910E}"/>
              </a:ext>
            </a:extLst>
          </p:cNvPr>
          <p:cNvSpPr txBox="1"/>
          <p:nvPr/>
        </p:nvSpPr>
        <p:spPr>
          <a:xfrm>
            <a:off x="7631328" y="4857665"/>
            <a:ext cx="3063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tegel</a:t>
            </a:r>
            <a:r>
              <a:rPr lang="en-US"/>
              <a:t> (</a:t>
            </a:r>
            <a:r>
              <a:rPr lang="en-US" err="1"/>
              <a:t>rij</a:t>
            </a:r>
            <a:r>
              <a:rPr lang="en-US"/>
              <a:t> {x} </a:t>
            </a:r>
            <a:r>
              <a:rPr lang="en-US" err="1"/>
              <a:t>kolom</a:t>
            </a:r>
            <a:r>
              <a:rPr lang="en-US"/>
              <a:t> {y})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6D5A4-7F17-BE26-221D-BA866D60007F}"/>
              </a:ext>
            </a:extLst>
          </p:cNvPr>
          <p:cNvSpPr txBox="1"/>
          <p:nvPr/>
        </p:nvSpPr>
        <p:spPr>
          <a:xfrm>
            <a:off x="8543925" y="39755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Conform </a:t>
            </a:r>
            <a:r>
              <a:rPr lang="en-US" err="1"/>
              <a:t>Mapbox</a:t>
            </a:r>
            <a:r>
              <a:rPr lang="en-US"/>
              <a:t> Vector Tiles (MVT)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812F5C-64B1-1A51-D4AA-96286050D15E}"/>
              </a:ext>
            </a:extLst>
          </p:cNvPr>
          <p:cNvCxnSpPr/>
          <p:nvPr/>
        </p:nvCxnSpPr>
        <p:spPr>
          <a:xfrm flipV="1">
            <a:off x="2628900" y="2466975"/>
            <a:ext cx="0" cy="1419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78C83-5825-730A-7FFC-ECDA8EED7A7F}"/>
              </a:ext>
            </a:extLst>
          </p:cNvPr>
          <p:cNvCxnSpPr>
            <a:cxnSpLocks/>
          </p:cNvCxnSpPr>
          <p:nvPr/>
        </p:nvCxnSpPr>
        <p:spPr>
          <a:xfrm flipV="1">
            <a:off x="4476750" y="2466975"/>
            <a:ext cx="0" cy="2189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429EF-5177-B50F-9B77-4FD40FF815E2}"/>
              </a:ext>
            </a:extLst>
          </p:cNvPr>
          <p:cNvCxnSpPr>
            <a:cxnSpLocks/>
          </p:cNvCxnSpPr>
          <p:nvPr/>
        </p:nvCxnSpPr>
        <p:spPr>
          <a:xfrm flipV="1">
            <a:off x="5772150" y="2499640"/>
            <a:ext cx="0" cy="318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0FE6AB-CDD8-A918-586B-4668FFE58D93}"/>
              </a:ext>
            </a:extLst>
          </p:cNvPr>
          <p:cNvCxnSpPr>
            <a:cxnSpLocks/>
          </p:cNvCxnSpPr>
          <p:nvPr/>
        </p:nvCxnSpPr>
        <p:spPr>
          <a:xfrm flipV="1">
            <a:off x="7410450" y="2499640"/>
            <a:ext cx="0" cy="2772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1664A-1BE2-A9AF-AB32-0B6C828B793D}"/>
              </a:ext>
            </a:extLst>
          </p:cNvPr>
          <p:cNvCxnSpPr>
            <a:cxnSpLocks/>
          </p:cNvCxnSpPr>
          <p:nvPr/>
        </p:nvCxnSpPr>
        <p:spPr>
          <a:xfrm flipV="1">
            <a:off x="8201025" y="2499640"/>
            <a:ext cx="0" cy="23051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2527C3-87E2-587C-6912-D01C3A49840B}"/>
              </a:ext>
            </a:extLst>
          </p:cNvPr>
          <p:cNvCxnSpPr>
            <a:cxnSpLocks/>
          </p:cNvCxnSpPr>
          <p:nvPr/>
        </p:nvCxnSpPr>
        <p:spPr>
          <a:xfrm flipV="1">
            <a:off x="9163050" y="2499640"/>
            <a:ext cx="0" cy="1475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8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7AB3C5D-6D1D-4C6C-BE66-8D315DC7DC6E}"/>
              </a:ext>
            </a:extLst>
          </p:cNvPr>
          <p:cNvSpPr/>
          <p:nvPr/>
        </p:nvSpPr>
        <p:spPr>
          <a:xfrm>
            <a:off x="-3402" y="5658841"/>
            <a:ext cx="12192000" cy="1194396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8B005-382F-41AB-8898-1E91D2577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  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1C3951-EABF-452F-B1EA-5E7A02A962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Picture 2" descr="ii_jlq7s7yz3_165ada73e6d68254">
            <a:extLst>
              <a:ext uri="{FF2B5EF4-FFF2-40B4-BE49-F238E27FC236}">
                <a16:creationId xmlns:a16="http://schemas.microsoft.com/office/drawing/2014/main" id="{B40A8A6F-71B4-4B98-9455-334A343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12190127" cy="566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5246986-45E9-4ADE-B207-C68C2BC0D5F6}"/>
              </a:ext>
            </a:extLst>
          </p:cNvPr>
          <p:cNvSpPr/>
          <p:nvPr/>
        </p:nvSpPr>
        <p:spPr>
          <a:xfrm>
            <a:off x="0" y="0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C37D3F2-8D18-41CD-90AF-AEDDBD0733DE}"/>
              </a:ext>
            </a:extLst>
          </p:cNvPr>
          <p:cNvSpPr/>
          <p:nvPr/>
        </p:nvSpPr>
        <p:spPr>
          <a:xfrm>
            <a:off x="-3402" y="1050837"/>
            <a:ext cx="12187238" cy="4615177"/>
          </a:xfrm>
          <a:prstGeom prst="rect">
            <a:avLst/>
          </a:prstGeom>
          <a:solidFill>
            <a:srgbClr val="1A1E4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FA57314-D86E-4A86-9638-01D3253E0F41}"/>
              </a:ext>
            </a:extLst>
          </p:cNvPr>
          <p:cNvSpPr txBox="1"/>
          <p:nvPr/>
        </p:nvSpPr>
        <p:spPr>
          <a:xfrm>
            <a:off x="742012" y="2055735"/>
            <a:ext cx="10715625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9600" dirty="0" err="1">
                <a:solidFill>
                  <a:schemeClr val="bg1"/>
                </a:solidFill>
              </a:rPr>
              <a:t>Vectortiles</a:t>
            </a:r>
            <a:r>
              <a:rPr lang="nl-NL" sz="9600" dirty="0">
                <a:solidFill>
                  <a:schemeClr val="bg1"/>
                </a:solidFill>
              </a:rPr>
              <a:t> bij PDOK</a:t>
            </a:r>
            <a:br>
              <a:rPr lang="nl-NL" sz="9600" u="sng" dirty="0"/>
            </a:br>
            <a:r>
              <a:rPr lang="nl-NL" sz="4400" dirty="0" err="1">
                <a:solidFill>
                  <a:srgbClr val="00B0F0"/>
                </a:solidFill>
                <a:latin typeface="Quicksand"/>
              </a:rPr>
              <a:t>Vectortiles</a:t>
            </a:r>
            <a:r>
              <a:rPr lang="nl-NL" sz="4400" dirty="0">
                <a:solidFill>
                  <a:srgbClr val="FFFFFF"/>
                </a:solidFill>
                <a:latin typeface="Quicksand"/>
              </a:rPr>
              <a:t> volgens </a:t>
            </a:r>
            <a:r>
              <a:rPr lang="nl-NL" sz="4400" dirty="0">
                <a:solidFill>
                  <a:srgbClr val="00B0F0"/>
                </a:solidFill>
                <a:latin typeface="Quicksand"/>
              </a:rPr>
              <a:t>OGC API </a:t>
            </a:r>
            <a:r>
              <a:rPr lang="nl-NL" sz="4400" dirty="0" err="1">
                <a:solidFill>
                  <a:srgbClr val="00B0F0"/>
                </a:solidFill>
                <a:latin typeface="Quicksand"/>
              </a:rPr>
              <a:t>Tiles</a:t>
            </a:r>
            <a:r>
              <a:rPr lang="nl-NL" sz="4400" dirty="0">
                <a:solidFill>
                  <a:srgbClr val="00B0F0"/>
                </a:solidFill>
                <a:latin typeface="Quicksand"/>
              </a:rPr>
              <a:t> </a:t>
            </a:r>
            <a:r>
              <a:rPr lang="nl-NL" sz="4400" dirty="0">
                <a:solidFill>
                  <a:srgbClr val="FFFFFF"/>
                </a:solidFill>
                <a:latin typeface="Quicksand"/>
              </a:rPr>
              <a:t>standaard</a:t>
            </a:r>
            <a:endParaRPr lang="nl-NL" sz="9600" u="sng" dirty="0">
              <a:solidFill>
                <a:schemeClr val="bg1"/>
              </a:solidFill>
              <a:cs typeface="Calibri"/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1" name="Afbeelding 20" descr="PDOK diap.ai">
            <a:extLst>
              <a:ext uri="{FF2B5EF4-FFF2-40B4-BE49-F238E27FC236}">
                <a16:creationId xmlns:a16="http://schemas.microsoft.com/office/drawing/2014/main" id="{6E079396-C4B6-4BD3-A4DA-281FC3F0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252878" cy="108311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169D1F1-6758-43F8-869F-9A83AA928D92}"/>
              </a:ext>
            </a:extLst>
          </p:cNvPr>
          <p:cNvSpPr txBox="1"/>
          <p:nvPr/>
        </p:nvSpPr>
        <p:spPr>
          <a:xfrm>
            <a:off x="10317240" y="6210719"/>
            <a:ext cx="109677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20 juni 2023</a:t>
            </a:r>
          </a:p>
        </p:txBody>
      </p:sp>
    </p:spTree>
    <p:extLst>
      <p:ext uri="{BB962C8B-B14F-4D97-AF65-F5344CB8AC3E}">
        <p14:creationId xmlns:p14="http://schemas.microsoft.com/office/powerpoint/2010/main" val="20427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23D6E0-ACB3-6A30-F052-339EABEF6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5A63992-547F-402A-BDAF-A57B796559BF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8429A4-145E-425F-BBB9-B8DCF4749FB8}"/>
              </a:ext>
            </a:extLst>
          </p:cNvPr>
          <p:cNvSpPr txBox="1"/>
          <p:nvPr/>
        </p:nvSpPr>
        <p:spPr>
          <a:xfrm>
            <a:off x="6118675" y="168421"/>
            <a:ext cx="1294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71025D0-CE58-4FF3-8981-E819AB63D734}"/>
              </a:ext>
            </a:extLst>
          </p:cNvPr>
          <p:cNvSpPr txBox="1"/>
          <p:nvPr/>
        </p:nvSpPr>
        <p:spPr>
          <a:xfrm>
            <a:off x="2147519" y="1733006"/>
            <a:ext cx="811988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Intro PDOK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Rol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vectortiles</a:t>
            </a:r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OGC API (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) +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MVT: Wat is? Wat kan?</a:t>
            </a:r>
            <a:endParaRPr lang="nl-NL" sz="2800" strike="sngStrike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Hoe zorgt PDOK voor nette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vectortiles</a:t>
            </a:r>
            <a:endParaRPr lang="nl-NL" sz="2800" dirty="0">
              <a:solidFill>
                <a:schemeClr val="accent1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2" name="Afbeelding 1" descr="PDOK diap.ai">
            <a:extLst>
              <a:ext uri="{FF2B5EF4-FFF2-40B4-BE49-F238E27FC236}">
                <a16:creationId xmlns:a16="http://schemas.microsoft.com/office/drawing/2014/main" id="{6F1114C8-2CA5-3D3A-AA19-66315D1BC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2EF8E4B-A069-974B-F32D-EFF25B139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6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F99F-B2BB-F09F-503F-66436A5A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96CC3-CB7C-BE10-913B-0D61DBE93F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F6CEDFB-19DB-8FD8-2422-B9332F72702F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BE0D35D-9A82-01DF-3C47-66463CFF6BFF}"/>
              </a:ext>
            </a:extLst>
          </p:cNvPr>
          <p:cNvSpPr txBox="1"/>
          <p:nvPr/>
        </p:nvSpPr>
        <p:spPr>
          <a:xfrm>
            <a:off x="5918652" y="168421"/>
            <a:ext cx="1694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>
                <a:solidFill>
                  <a:schemeClr val="bg1"/>
                </a:solidFill>
              </a:rPr>
              <a:t>TL;DW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4009152-05C2-DD1C-1F4A-F11BC9B4F2C6}"/>
              </a:ext>
            </a:extLst>
          </p:cNvPr>
          <p:cNvSpPr txBox="1"/>
          <p:nvPr/>
        </p:nvSpPr>
        <p:spPr>
          <a:xfrm>
            <a:off x="2147519" y="1733006"/>
            <a:ext cx="811988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 = visualisatie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: clientside meer mogelijk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in OGC API in samenhang met features</a:t>
            </a:r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PDOK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zijn correct</a:t>
            </a:r>
          </a:p>
        </p:txBody>
      </p:sp>
      <p:pic>
        <p:nvPicPr>
          <p:cNvPr id="2" name="Afbeelding 1" descr="PDOK diap.ai">
            <a:extLst>
              <a:ext uri="{FF2B5EF4-FFF2-40B4-BE49-F238E27FC236}">
                <a16:creationId xmlns:a16="http://schemas.microsoft.com/office/drawing/2014/main" id="{4D468682-356F-65DC-46AE-0C6E3D891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21EB5FE-12E7-4981-C042-10E3A56034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224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8B647C-5807-A2EE-41A1-2D0AED07BA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CB753F61-E1B1-CE88-F9B9-A991CFA668B1}"/>
              </a:ext>
            </a:extLst>
          </p:cNvPr>
          <p:cNvSpPr/>
          <p:nvPr/>
        </p:nvSpPr>
        <p:spPr>
          <a:xfrm>
            <a:off x="3382682" y="2975002"/>
            <a:ext cx="9106251" cy="847085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5A63992-547F-402A-BDAF-A57B796559BF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A71254E-1963-49E6-A097-FC68CD9F08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97" y="3075780"/>
            <a:ext cx="2472252" cy="67652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28AA503-1E82-4696-9ADB-17B884C1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" y="4515703"/>
            <a:ext cx="2265477" cy="60193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5F577DD-5058-4BA9-966E-2E12725FAA7D}"/>
              </a:ext>
            </a:extLst>
          </p:cNvPr>
          <p:cNvSpPr txBox="1"/>
          <p:nvPr/>
        </p:nvSpPr>
        <p:spPr>
          <a:xfrm>
            <a:off x="143569" y="2519807"/>
            <a:ext cx="19032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accent1">
                    <a:lumMod val="75000"/>
                  </a:schemeClr>
                </a:solidFill>
              </a:rPr>
              <a:t>Opdrachtgeving</a:t>
            </a:r>
            <a:r>
              <a:rPr lang="nl-NL" sz="20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nl-NL" sz="2000" dirty="0">
                <a:solidFill>
                  <a:schemeClr val="accent1">
                    <a:lumMod val="75000"/>
                  </a:schemeClr>
                </a:solidFill>
              </a:rPr>
              <a:t>Uitvoering: </a:t>
            </a: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nl-NL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nl-NL" sz="2000" dirty="0">
                <a:solidFill>
                  <a:schemeClr val="accent1">
                    <a:lumMod val="75000"/>
                  </a:schemeClr>
                </a:solidFill>
              </a:rPr>
              <a:t>Advisering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C164AEF-24DF-4571-B4AE-76183907E0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81" y="5722254"/>
            <a:ext cx="1151809" cy="692418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98B31939-BA30-4D65-8F32-C6D254179EE5}"/>
              </a:ext>
            </a:extLst>
          </p:cNvPr>
          <p:cNvSpPr txBox="1"/>
          <p:nvPr/>
        </p:nvSpPr>
        <p:spPr>
          <a:xfrm>
            <a:off x="3513255" y="4053564"/>
            <a:ext cx="197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>
                <a:solidFill>
                  <a:schemeClr val="accent1">
                    <a:lumMod val="75000"/>
                  </a:schemeClr>
                </a:solidFill>
              </a:rPr>
              <a:t>Data-aanbieders: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6EF18DF6-0B64-4CF9-AE43-DA2C3B7DBA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24" y="5737982"/>
            <a:ext cx="1491796" cy="433912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03145A7B-DD4B-4988-947E-46F16CFC513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940" y="5062392"/>
            <a:ext cx="996534" cy="41522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6BE18E65-ED38-41BA-93E7-8DA36A740B9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23" y="4584581"/>
            <a:ext cx="1120439" cy="30890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057C40B0-5FD3-4169-88C1-856C13EF8E8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780" y="6236638"/>
            <a:ext cx="928439" cy="345642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60D36428-0960-4888-8124-3BB1C7AE7B7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314" y="6086906"/>
            <a:ext cx="1329055" cy="352961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F9883D56-599C-4FC4-92B4-C710CCFE045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955" y="4596342"/>
            <a:ext cx="1043476" cy="355978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ACAAF5D0-33A0-42DA-927E-57E8E1A1DA1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700" y="5197357"/>
            <a:ext cx="1082443" cy="478588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18AEF84E-BC02-48AC-8BCB-63F4E0E6161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197" y="5469496"/>
            <a:ext cx="1133865" cy="38088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6F260C0-9D81-46EA-8C15-986EF4FF5B6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655" y="5971330"/>
            <a:ext cx="685800" cy="5346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14898714-E50F-4DE6-9ECB-623C5A42B33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516" y="5187880"/>
            <a:ext cx="789719" cy="591527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4EB29926-BA83-462A-A8FC-2CA58B3225D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9160" y="4436039"/>
            <a:ext cx="738276" cy="738276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AD311906-68C3-4EFD-B14B-6C9E06075DFA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8" y="6129101"/>
            <a:ext cx="934203" cy="338116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1F4393F5-9213-454E-9962-5511813A918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343" y="4548602"/>
            <a:ext cx="1160892" cy="451458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87F8DCD4-AE5C-4D67-9114-A4864B8F4C6C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031" y="5228146"/>
            <a:ext cx="733499" cy="410759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DF6310E-A273-4CCA-AC93-D919FCB4FEE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83" y="5770614"/>
            <a:ext cx="923477" cy="554086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BB881BB-23DF-49DB-B759-E6C1DF36D51B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4160" y="4541623"/>
            <a:ext cx="762581" cy="523395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5D6E09A6-F241-4C4E-BB98-9B1CE7E39484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703" y="5346404"/>
            <a:ext cx="880861" cy="591527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4CEFA38E-2D96-49F6-A7C5-509F5A151BA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187" y="4561260"/>
            <a:ext cx="761436" cy="527365"/>
          </a:xfrm>
          <a:prstGeom prst="rect">
            <a:avLst/>
          </a:prstGeom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8C76014E-9F00-4169-8F61-ADC558EC8EEF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174" y="6107388"/>
            <a:ext cx="923476" cy="353618"/>
          </a:xfrm>
          <a:prstGeom prst="rect">
            <a:avLst/>
          </a:prstGeom>
        </p:spPr>
      </p:pic>
      <p:pic>
        <p:nvPicPr>
          <p:cNvPr id="41" name="Afbeelding 40">
            <a:extLst>
              <a:ext uri="{FF2B5EF4-FFF2-40B4-BE49-F238E27FC236}">
                <a16:creationId xmlns:a16="http://schemas.microsoft.com/office/drawing/2014/main" id="{EA64A49A-F9C0-48BD-A926-5A55658E92BA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849" y="5022582"/>
            <a:ext cx="1133865" cy="330597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C9F95D4A-B71E-4328-92C9-636E70E8EB8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9876" y="5156599"/>
            <a:ext cx="528451" cy="451458"/>
          </a:xfrm>
          <a:prstGeom prst="rect">
            <a:avLst/>
          </a:prstGeom>
        </p:spPr>
      </p:pic>
      <p:sp>
        <p:nvSpPr>
          <p:cNvPr id="47" name="Tekstvak 46">
            <a:extLst>
              <a:ext uri="{FF2B5EF4-FFF2-40B4-BE49-F238E27FC236}">
                <a16:creationId xmlns:a16="http://schemas.microsoft.com/office/drawing/2014/main" id="{5ABC7614-6EF4-40EB-8141-1D8C8416B497}"/>
              </a:ext>
            </a:extLst>
          </p:cNvPr>
          <p:cNvSpPr txBox="1"/>
          <p:nvPr/>
        </p:nvSpPr>
        <p:spPr>
          <a:xfrm>
            <a:off x="5401331" y="168421"/>
            <a:ext cx="2728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>
                <a:solidFill>
                  <a:schemeClr val="bg1"/>
                </a:solidFill>
              </a:rPr>
              <a:t>Intro PDOK</a:t>
            </a:r>
          </a:p>
        </p:txBody>
      </p:sp>
      <p:pic>
        <p:nvPicPr>
          <p:cNvPr id="3" name="Afbeelding 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05677830-D70F-019B-6548-FCC01B77528E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185" y="5613317"/>
            <a:ext cx="1128486" cy="25779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ECE591F-38B4-E080-F35A-3BB0CBC34730}"/>
              </a:ext>
            </a:extLst>
          </p:cNvPr>
          <p:cNvSpPr txBox="1"/>
          <p:nvPr/>
        </p:nvSpPr>
        <p:spPr>
          <a:xfrm>
            <a:off x="3484005" y="3144720"/>
            <a:ext cx="279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</a:rPr>
              <a:t>Verstrekking data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D66ABB9-9BB1-71EA-6BC2-A896D54C96B7}"/>
              </a:ext>
            </a:extLst>
          </p:cNvPr>
          <p:cNvSpPr txBox="1"/>
          <p:nvPr/>
        </p:nvSpPr>
        <p:spPr>
          <a:xfrm>
            <a:off x="3473928" y="1206759"/>
            <a:ext cx="240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Inwinning data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397131E-96D3-95A4-2526-BC592F159BF9}"/>
              </a:ext>
            </a:extLst>
          </p:cNvPr>
          <p:cNvSpPr txBox="1"/>
          <p:nvPr/>
        </p:nvSpPr>
        <p:spPr>
          <a:xfrm>
            <a:off x="3539505" y="2071886"/>
            <a:ext cx="195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Beheer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5703C1A1-341A-BF45-BD48-FC66A412B61D}"/>
              </a:ext>
            </a:extLst>
          </p:cNvPr>
          <p:cNvSpPr/>
          <p:nvPr/>
        </p:nvSpPr>
        <p:spPr>
          <a:xfrm>
            <a:off x="4291738" y="1815660"/>
            <a:ext cx="654421" cy="343708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1A1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ijl: omlaag 19">
            <a:extLst>
              <a:ext uri="{FF2B5EF4-FFF2-40B4-BE49-F238E27FC236}">
                <a16:creationId xmlns:a16="http://schemas.microsoft.com/office/drawing/2014/main" id="{976E11BC-C953-CEDE-92F7-CC64A1E1955D}"/>
              </a:ext>
            </a:extLst>
          </p:cNvPr>
          <p:cNvSpPr/>
          <p:nvPr/>
        </p:nvSpPr>
        <p:spPr>
          <a:xfrm>
            <a:off x="4290874" y="2580015"/>
            <a:ext cx="654421" cy="343708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1A1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3" name="Afbeelding 42" descr="PDOK diap.ai">
            <a:extLst>
              <a:ext uri="{FF2B5EF4-FFF2-40B4-BE49-F238E27FC236}">
                <a16:creationId xmlns:a16="http://schemas.microsoft.com/office/drawing/2014/main" id="{EFB99979-1417-D5EA-8F4A-AD5D05FEF3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92" y="3000010"/>
            <a:ext cx="1590168" cy="764504"/>
          </a:xfrm>
          <a:prstGeom prst="rect">
            <a:avLst/>
          </a:prstGeom>
        </p:spPr>
      </p:pic>
      <p:pic>
        <p:nvPicPr>
          <p:cNvPr id="8" name="Afbeelding 7" descr="PDOK diap.ai">
            <a:extLst>
              <a:ext uri="{FF2B5EF4-FFF2-40B4-BE49-F238E27FC236}">
                <a16:creationId xmlns:a16="http://schemas.microsoft.com/office/drawing/2014/main" id="{34EA7204-BEF3-7B5E-CA27-9ADD2007F3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29DB1BB-4AE1-3DF8-90FC-A795815E7C3D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139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DD835-D7E9-539F-363E-C7478753FC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86" name="Rechthoek 2185">
            <a:extLst>
              <a:ext uri="{FF2B5EF4-FFF2-40B4-BE49-F238E27FC236}">
                <a16:creationId xmlns:a16="http://schemas.microsoft.com/office/drawing/2014/main" id="{FC836DEC-659E-7E4B-DE41-A36FC0F20671}"/>
              </a:ext>
            </a:extLst>
          </p:cNvPr>
          <p:cNvSpPr/>
          <p:nvPr/>
        </p:nvSpPr>
        <p:spPr>
          <a:xfrm>
            <a:off x="8711149" y="2151895"/>
            <a:ext cx="3298184" cy="88489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85F323F-D820-D9C1-E9EB-7D8D998A4B7E}"/>
              </a:ext>
            </a:extLst>
          </p:cNvPr>
          <p:cNvSpPr txBox="1"/>
          <p:nvPr/>
        </p:nvSpPr>
        <p:spPr>
          <a:xfrm>
            <a:off x="1184795" y="2158983"/>
            <a:ext cx="7357970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C7B2CF3-10C6-05B5-8F2E-1578D2330CAB}"/>
              </a:ext>
            </a:extLst>
          </p:cNvPr>
          <p:cNvSpPr txBox="1"/>
          <p:nvPr/>
        </p:nvSpPr>
        <p:spPr>
          <a:xfrm>
            <a:off x="8704061" y="2158983"/>
            <a:ext cx="3298184" cy="646331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visualisatie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76BA519-039B-E187-9EFF-E4FD4B710716}"/>
              </a:ext>
            </a:extLst>
          </p:cNvPr>
          <p:cNvSpPr txBox="1"/>
          <p:nvPr/>
        </p:nvSpPr>
        <p:spPr>
          <a:xfrm>
            <a:off x="1184795" y="1656920"/>
            <a:ext cx="10817450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7BAD161-E7EE-1755-08FB-536DF0149C39}"/>
              </a:ext>
            </a:extLst>
          </p:cNvPr>
          <p:cNvSpPr txBox="1"/>
          <p:nvPr/>
        </p:nvSpPr>
        <p:spPr>
          <a:xfrm>
            <a:off x="1184797" y="2679711"/>
            <a:ext cx="3589283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download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58FF17-73B0-5E17-C3A3-60ACD2524EC6}"/>
              </a:ext>
            </a:extLst>
          </p:cNvPr>
          <p:cNvSpPr txBox="1"/>
          <p:nvPr/>
        </p:nvSpPr>
        <p:spPr>
          <a:xfrm>
            <a:off x="4938250" y="2661046"/>
            <a:ext cx="3589283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bevraging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6B10092-708C-E8A3-4A2D-A26CDD38885C}"/>
              </a:ext>
            </a:extLst>
          </p:cNvPr>
          <p:cNvSpPr txBox="1"/>
          <p:nvPr/>
        </p:nvSpPr>
        <p:spPr>
          <a:xfrm>
            <a:off x="1184797" y="3427504"/>
            <a:ext cx="3589283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atom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37B11B72-2D68-FD1E-4F9F-F941EE3D4908}"/>
              </a:ext>
            </a:extLst>
          </p:cNvPr>
          <p:cNvSpPr txBox="1"/>
          <p:nvPr/>
        </p:nvSpPr>
        <p:spPr>
          <a:xfrm>
            <a:off x="8704061" y="3427504"/>
            <a:ext cx="3291092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WMS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2027788-262E-F764-5F11-347C0CDABCAB}"/>
              </a:ext>
            </a:extLst>
          </p:cNvPr>
          <p:cNvSpPr txBox="1"/>
          <p:nvPr/>
        </p:nvSpPr>
        <p:spPr>
          <a:xfrm>
            <a:off x="4938251" y="3416593"/>
            <a:ext cx="358928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WFS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1314BA46-128E-1557-7857-2C669BD21C0E}"/>
              </a:ext>
            </a:extLst>
          </p:cNvPr>
          <p:cNvSpPr txBox="1"/>
          <p:nvPr/>
        </p:nvSpPr>
        <p:spPr>
          <a:xfrm>
            <a:off x="4938251" y="3842279"/>
            <a:ext cx="358928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WCS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D5588EE4-3CCB-5CE9-2887-8E527F235ACE}"/>
              </a:ext>
            </a:extLst>
          </p:cNvPr>
          <p:cNvSpPr txBox="1"/>
          <p:nvPr/>
        </p:nvSpPr>
        <p:spPr>
          <a:xfrm>
            <a:off x="4938251" y="4267965"/>
            <a:ext cx="358928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Download API</a:t>
            </a:r>
          </a:p>
        </p:txBody>
      </p:sp>
      <p:sp>
        <p:nvSpPr>
          <p:cNvPr id="2068" name="Tekstvak 2067">
            <a:extLst>
              <a:ext uri="{FF2B5EF4-FFF2-40B4-BE49-F238E27FC236}">
                <a16:creationId xmlns:a16="http://schemas.microsoft.com/office/drawing/2014/main" id="{3CEB620C-8409-8030-AC7C-7AFA6A9298AB}"/>
              </a:ext>
            </a:extLst>
          </p:cNvPr>
          <p:cNvSpPr txBox="1"/>
          <p:nvPr/>
        </p:nvSpPr>
        <p:spPr>
          <a:xfrm>
            <a:off x="8711153" y="3847624"/>
            <a:ext cx="3291092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WMTS</a:t>
            </a:r>
          </a:p>
        </p:txBody>
      </p:sp>
      <p:sp>
        <p:nvSpPr>
          <p:cNvPr id="2112" name="Tekstvak 2111">
            <a:extLst>
              <a:ext uri="{FF2B5EF4-FFF2-40B4-BE49-F238E27FC236}">
                <a16:creationId xmlns:a16="http://schemas.microsoft.com/office/drawing/2014/main" id="{8508A753-BE0B-46C0-6F9D-8BEB9D660182}"/>
              </a:ext>
            </a:extLst>
          </p:cNvPr>
          <p:cNvSpPr txBox="1"/>
          <p:nvPr/>
        </p:nvSpPr>
        <p:spPr>
          <a:xfrm>
            <a:off x="1139640" y="5401885"/>
            <a:ext cx="3589283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OGC API Features</a:t>
            </a:r>
          </a:p>
        </p:txBody>
      </p:sp>
      <p:sp>
        <p:nvSpPr>
          <p:cNvPr id="2113" name="Tekstvak 2112">
            <a:extLst>
              <a:ext uri="{FF2B5EF4-FFF2-40B4-BE49-F238E27FC236}">
                <a16:creationId xmlns:a16="http://schemas.microsoft.com/office/drawing/2014/main" id="{E6B934C6-E051-BFD6-CEBF-C7076FE979F0}"/>
              </a:ext>
            </a:extLst>
          </p:cNvPr>
          <p:cNvSpPr txBox="1"/>
          <p:nvPr/>
        </p:nvSpPr>
        <p:spPr>
          <a:xfrm>
            <a:off x="8658905" y="5401885"/>
            <a:ext cx="3291092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OGC API </a:t>
            </a:r>
            <a:r>
              <a:rPr lang="nl-NL" dirty="0" err="1">
                <a:solidFill>
                  <a:schemeClr val="bg1"/>
                </a:solidFill>
              </a:rPr>
              <a:t>Tiles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114" name="Tekstvak 2113">
            <a:extLst>
              <a:ext uri="{FF2B5EF4-FFF2-40B4-BE49-F238E27FC236}">
                <a16:creationId xmlns:a16="http://schemas.microsoft.com/office/drawing/2014/main" id="{A832AA62-A908-2D6B-3987-02178ECF3A4F}"/>
              </a:ext>
            </a:extLst>
          </p:cNvPr>
          <p:cNvSpPr txBox="1"/>
          <p:nvPr/>
        </p:nvSpPr>
        <p:spPr>
          <a:xfrm>
            <a:off x="4908334" y="5390974"/>
            <a:ext cx="358928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OGC API Features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5A63992-547F-402A-BDAF-A57B796559BF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8429A4-145E-425F-BBB9-B8DCF4749FB8}"/>
              </a:ext>
            </a:extLst>
          </p:cNvPr>
          <p:cNvSpPr txBox="1"/>
          <p:nvPr/>
        </p:nvSpPr>
        <p:spPr>
          <a:xfrm>
            <a:off x="5048773" y="168421"/>
            <a:ext cx="34338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>
                <a:solidFill>
                  <a:schemeClr val="bg1"/>
                </a:solidFill>
              </a:rPr>
              <a:t>Rol </a:t>
            </a:r>
            <a:r>
              <a:rPr lang="nl-NL" sz="4400" dirty="0" err="1">
                <a:solidFill>
                  <a:schemeClr val="bg1"/>
                </a:solidFill>
              </a:rPr>
              <a:t>vectortiles</a:t>
            </a:r>
            <a:endParaRPr lang="nl-NL" sz="4400" dirty="0">
              <a:solidFill>
                <a:schemeClr val="bg1"/>
              </a:solidFill>
            </a:endParaRPr>
          </a:p>
          <a:p>
            <a:pPr algn="ctr"/>
            <a:endParaRPr lang="nl-NL" sz="4400" dirty="0">
              <a:solidFill>
                <a:schemeClr val="bg1"/>
              </a:solidFill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F64FDF8F-528C-5A78-4C81-41885444BF2A}"/>
              </a:ext>
            </a:extLst>
          </p:cNvPr>
          <p:cNvGrpSpPr/>
          <p:nvPr/>
        </p:nvGrpSpPr>
        <p:grpSpPr>
          <a:xfrm>
            <a:off x="6689778" y="6375724"/>
            <a:ext cx="344756" cy="358421"/>
            <a:chOff x="8505371" y="2735941"/>
            <a:chExt cx="1320799" cy="1373154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451CE22-D5DF-E2F7-6A6D-CED0AB4EF385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9F7F3CF-7FB6-3791-83BA-CAA073F72A35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64A6794-C262-C31F-41C4-0D1872D8E7E4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1BC4528-E6FD-13AB-F64B-C152DE6B89F4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148F574-CAFB-3909-DF28-4CAB398EAE98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EA5C27E-4CCA-D4B7-0A9A-4D9DC2F370A4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46BD31F-FB5D-FC70-6D9F-DE5A11F778AD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4C27169-0411-9EAE-EA87-EC754F5873A3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DA1A8A9-7530-F979-CA9E-1691A37A1923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" name="Gelijkbenige driehoek 19">
            <a:extLst>
              <a:ext uri="{FF2B5EF4-FFF2-40B4-BE49-F238E27FC236}">
                <a16:creationId xmlns:a16="http://schemas.microsoft.com/office/drawing/2014/main" id="{16C62B36-5BAA-F939-0E65-D4D028385D32}"/>
              </a:ext>
            </a:extLst>
          </p:cNvPr>
          <p:cNvSpPr/>
          <p:nvPr/>
        </p:nvSpPr>
        <p:spPr>
          <a:xfrm rot="10800000">
            <a:off x="4996450" y="6375270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EC881A6-5E56-A14B-F91A-5365EFC56380}"/>
              </a:ext>
            </a:extLst>
          </p:cNvPr>
          <p:cNvSpPr txBox="1"/>
          <p:nvPr/>
        </p:nvSpPr>
        <p:spPr>
          <a:xfrm>
            <a:off x="5501099" y="6341391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vector</a:t>
            </a:r>
            <a:endParaRPr lang="nl-NL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907E4BB-3035-795B-3EB6-066E90798E83}"/>
              </a:ext>
            </a:extLst>
          </p:cNvPr>
          <p:cNvSpPr txBox="1"/>
          <p:nvPr/>
        </p:nvSpPr>
        <p:spPr>
          <a:xfrm>
            <a:off x="7133492" y="6356010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raster</a:t>
            </a:r>
            <a:endParaRPr lang="nl-NL" dirty="0"/>
          </a:p>
        </p:txBody>
      </p:sp>
      <p:grpSp>
        <p:nvGrpSpPr>
          <p:cNvPr id="39" name="Groep 38">
            <a:extLst>
              <a:ext uri="{FF2B5EF4-FFF2-40B4-BE49-F238E27FC236}">
                <a16:creationId xmlns:a16="http://schemas.microsoft.com/office/drawing/2014/main" id="{23BA149D-55CC-A544-63F8-7BABF3F59684}"/>
              </a:ext>
            </a:extLst>
          </p:cNvPr>
          <p:cNvGrpSpPr/>
          <p:nvPr/>
        </p:nvGrpSpPr>
        <p:grpSpPr>
          <a:xfrm>
            <a:off x="11488558" y="3427504"/>
            <a:ext cx="344756" cy="358421"/>
            <a:chOff x="8505371" y="2735941"/>
            <a:chExt cx="1320799" cy="1373154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368B0045-1A28-A15B-8BB1-A0A9E1600797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9FEF8EE-B536-5D87-29CD-88D4A1CDDC72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2EF373C-FDDF-22B5-821D-E836D4B27B74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96586180-F16F-3557-3C36-AC15766D4BE7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EADF1521-CB2B-9A00-706D-6BD0B7A23193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8D152A42-071E-F770-D16C-301BA8CC1DBF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5F6EE20-1227-7CB3-754E-693030D2AC55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5DE5DCA5-FDA3-9888-E593-D2F510D9113A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3C7BA96-73D7-8AD7-4BDD-D0ABFA1F7199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3" name="Afbeelding 22" descr="Afbeelding met schermopname, Graphics, ontwerp&#10;&#10;Automatisch gegenereerde beschrijving">
            <a:extLst>
              <a:ext uri="{FF2B5EF4-FFF2-40B4-BE49-F238E27FC236}">
                <a16:creationId xmlns:a16="http://schemas.microsoft.com/office/drawing/2014/main" id="{26E12F70-E3C7-843F-1E95-F83C97C6C0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7327" y="5335344"/>
            <a:ext cx="986387" cy="986387"/>
          </a:xfrm>
          <a:prstGeom prst="rect">
            <a:avLst/>
          </a:prstGeom>
        </p:spPr>
      </p:pic>
      <p:pic>
        <p:nvPicPr>
          <p:cNvPr id="25" name="Afbeelding 24" descr="Afbeelding met Lettertype, schermopname, Graphics, logo&#10;&#10;Automatisch gegenereerde beschrijving">
            <a:extLst>
              <a:ext uri="{FF2B5EF4-FFF2-40B4-BE49-F238E27FC236}">
                <a16:creationId xmlns:a16="http://schemas.microsoft.com/office/drawing/2014/main" id="{1D726341-E351-AE3B-3B76-14A441D52A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62292" y="3560260"/>
            <a:ext cx="696515" cy="350579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54135347-02F5-E2B0-D491-BBCDE19B6407}"/>
              </a:ext>
            </a:extLst>
          </p:cNvPr>
          <p:cNvSpPr txBox="1"/>
          <p:nvPr/>
        </p:nvSpPr>
        <p:spPr>
          <a:xfrm rot="16200000">
            <a:off x="376592" y="3693306"/>
            <a:ext cx="6965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nl-NL" sz="900" b="1" dirty="0" err="1">
                <a:solidFill>
                  <a:srgbClr val="00325B"/>
                </a:solidFill>
                <a:latin typeface="Aptos Serif" panose="020B0502040204020203" pitchFamily="18" charset="0"/>
                <a:ea typeface="Calibri"/>
                <a:cs typeface="Aptos Serif" panose="020B0502040204020203" pitchFamily="18" charset="0"/>
              </a:rPr>
              <a:t>webservices</a:t>
            </a:r>
            <a:endParaRPr lang="nl-NL" sz="900" b="1" dirty="0">
              <a:solidFill>
                <a:srgbClr val="00325B"/>
              </a:solidFill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  <p:grpSp>
        <p:nvGrpSpPr>
          <p:cNvPr id="2069" name="Groep 2068">
            <a:extLst>
              <a:ext uri="{FF2B5EF4-FFF2-40B4-BE49-F238E27FC236}">
                <a16:creationId xmlns:a16="http://schemas.microsoft.com/office/drawing/2014/main" id="{2626830A-5E3D-DB23-FCDA-00F024550AB0}"/>
              </a:ext>
            </a:extLst>
          </p:cNvPr>
          <p:cNvGrpSpPr/>
          <p:nvPr/>
        </p:nvGrpSpPr>
        <p:grpSpPr>
          <a:xfrm>
            <a:off x="11494467" y="3847624"/>
            <a:ext cx="344756" cy="358421"/>
            <a:chOff x="8505371" y="2735941"/>
            <a:chExt cx="1320799" cy="1373154"/>
          </a:xfrm>
        </p:grpSpPr>
        <p:sp>
          <p:nvSpPr>
            <p:cNvPr id="2070" name="Rechthoek 2069">
              <a:extLst>
                <a:ext uri="{FF2B5EF4-FFF2-40B4-BE49-F238E27FC236}">
                  <a16:creationId xmlns:a16="http://schemas.microsoft.com/office/drawing/2014/main" id="{D54B10EB-9AB3-1520-8A44-EBBAD338996C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1" name="Rechthoek 2070">
              <a:extLst>
                <a:ext uri="{FF2B5EF4-FFF2-40B4-BE49-F238E27FC236}">
                  <a16:creationId xmlns:a16="http://schemas.microsoft.com/office/drawing/2014/main" id="{7948CAC5-D82B-CB37-7B93-E6362E94F701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2" name="Rechthoek 2071">
              <a:extLst>
                <a:ext uri="{FF2B5EF4-FFF2-40B4-BE49-F238E27FC236}">
                  <a16:creationId xmlns:a16="http://schemas.microsoft.com/office/drawing/2014/main" id="{282D4B11-11A4-3DCA-37FA-B3B8865EE616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3" name="Rechthoek 2072">
              <a:extLst>
                <a:ext uri="{FF2B5EF4-FFF2-40B4-BE49-F238E27FC236}">
                  <a16:creationId xmlns:a16="http://schemas.microsoft.com/office/drawing/2014/main" id="{D10AA918-FE52-8D45-C00E-8EA547562FEC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4" name="Rechthoek 2073">
              <a:extLst>
                <a:ext uri="{FF2B5EF4-FFF2-40B4-BE49-F238E27FC236}">
                  <a16:creationId xmlns:a16="http://schemas.microsoft.com/office/drawing/2014/main" id="{288EF46F-CE76-F4EB-1354-81E640B01A80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5" name="Rechthoek 2074">
              <a:extLst>
                <a:ext uri="{FF2B5EF4-FFF2-40B4-BE49-F238E27FC236}">
                  <a16:creationId xmlns:a16="http://schemas.microsoft.com/office/drawing/2014/main" id="{0844EDB3-CD28-BA99-DAEE-3F55D8F5CBFB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6" name="Rechthoek 2075">
              <a:extLst>
                <a:ext uri="{FF2B5EF4-FFF2-40B4-BE49-F238E27FC236}">
                  <a16:creationId xmlns:a16="http://schemas.microsoft.com/office/drawing/2014/main" id="{A0B9DA54-3CE8-6FF0-C9CB-4DB0BEAF684D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7" name="Rechthoek 2076">
              <a:extLst>
                <a:ext uri="{FF2B5EF4-FFF2-40B4-BE49-F238E27FC236}">
                  <a16:creationId xmlns:a16="http://schemas.microsoft.com/office/drawing/2014/main" id="{2A1DD8A6-A7BB-5354-83A7-AD76D151A432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78" name="Rechthoek 2077">
              <a:extLst>
                <a:ext uri="{FF2B5EF4-FFF2-40B4-BE49-F238E27FC236}">
                  <a16:creationId xmlns:a16="http://schemas.microsoft.com/office/drawing/2014/main" id="{2C248A6F-2E66-DAD5-4961-91283579E276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84" name="Gelijkbenige driehoek 2083">
            <a:extLst>
              <a:ext uri="{FF2B5EF4-FFF2-40B4-BE49-F238E27FC236}">
                <a16:creationId xmlns:a16="http://schemas.microsoft.com/office/drawing/2014/main" id="{F2446797-288F-6CD8-1961-6D785DE704CE}"/>
              </a:ext>
            </a:extLst>
          </p:cNvPr>
          <p:cNvSpPr/>
          <p:nvPr/>
        </p:nvSpPr>
        <p:spPr>
          <a:xfrm rot="10800000">
            <a:off x="8108324" y="4267964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85" name="Gelijkbenige driehoek 2084">
            <a:extLst>
              <a:ext uri="{FF2B5EF4-FFF2-40B4-BE49-F238E27FC236}">
                <a16:creationId xmlns:a16="http://schemas.microsoft.com/office/drawing/2014/main" id="{5BC6B4DF-7822-5D79-8429-FCAA01405D04}"/>
              </a:ext>
            </a:extLst>
          </p:cNvPr>
          <p:cNvSpPr/>
          <p:nvPr/>
        </p:nvSpPr>
        <p:spPr>
          <a:xfrm rot="10800000">
            <a:off x="8101571" y="3405262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086" name="Groep 2085">
            <a:extLst>
              <a:ext uri="{FF2B5EF4-FFF2-40B4-BE49-F238E27FC236}">
                <a16:creationId xmlns:a16="http://schemas.microsoft.com/office/drawing/2014/main" id="{7D58C225-1BCE-9966-87B9-91C9819F4241}"/>
              </a:ext>
            </a:extLst>
          </p:cNvPr>
          <p:cNvGrpSpPr/>
          <p:nvPr/>
        </p:nvGrpSpPr>
        <p:grpSpPr>
          <a:xfrm>
            <a:off x="8154366" y="3847624"/>
            <a:ext cx="344756" cy="358421"/>
            <a:chOff x="8505371" y="2735941"/>
            <a:chExt cx="1320799" cy="1373154"/>
          </a:xfrm>
        </p:grpSpPr>
        <p:sp>
          <p:nvSpPr>
            <p:cNvPr id="2087" name="Rechthoek 2086">
              <a:extLst>
                <a:ext uri="{FF2B5EF4-FFF2-40B4-BE49-F238E27FC236}">
                  <a16:creationId xmlns:a16="http://schemas.microsoft.com/office/drawing/2014/main" id="{5ACA2218-B893-7544-0056-D274C487C0D0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88" name="Rechthoek 2087">
              <a:extLst>
                <a:ext uri="{FF2B5EF4-FFF2-40B4-BE49-F238E27FC236}">
                  <a16:creationId xmlns:a16="http://schemas.microsoft.com/office/drawing/2014/main" id="{38C74AC4-3BDB-48C5-14D3-903355336F39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89" name="Rechthoek 2088">
              <a:extLst>
                <a:ext uri="{FF2B5EF4-FFF2-40B4-BE49-F238E27FC236}">
                  <a16:creationId xmlns:a16="http://schemas.microsoft.com/office/drawing/2014/main" id="{857AEDA3-3883-D3D2-C407-A04833FD8425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0" name="Rechthoek 2089">
              <a:extLst>
                <a:ext uri="{FF2B5EF4-FFF2-40B4-BE49-F238E27FC236}">
                  <a16:creationId xmlns:a16="http://schemas.microsoft.com/office/drawing/2014/main" id="{28CB70BD-B576-276E-4F51-5C75606DF74C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1" name="Rechthoek 2090">
              <a:extLst>
                <a:ext uri="{FF2B5EF4-FFF2-40B4-BE49-F238E27FC236}">
                  <a16:creationId xmlns:a16="http://schemas.microsoft.com/office/drawing/2014/main" id="{8A72C5F3-A73A-68A5-15C7-F608BA664B04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2" name="Rechthoek 2091">
              <a:extLst>
                <a:ext uri="{FF2B5EF4-FFF2-40B4-BE49-F238E27FC236}">
                  <a16:creationId xmlns:a16="http://schemas.microsoft.com/office/drawing/2014/main" id="{E3846FA4-F694-254D-752F-3BD371020968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3" name="Rechthoek 2092">
              <a:extLst>
                <a:ext uri="{FF2B5EF4-FFF2-40B4-BE49-F238E27FC236}">
                  <a16:creationId xmlns:a16="http://schemas.microsoft.com/office/drawing/2014/main" id="{A7208FD1-F86C-A289-2CBD-0385765506E7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4" name="Rechthoek 2093">
              <a:extLst>
                <a:ext uri="{FF2B5EF4-FFF2-40B4-BE49-F238E27FC236}">
                  <a16:creationId xmlns:a16="http://schemas.microsoft.com/office/drawing/2014/main" id="{1702DC39-0F07-4B1F-01E4-8B069B9BF3A7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5" name="Rechthoek 2094">
              <a:extLst>
                <a:ext uri="{FF2B5EF4-FFF2-40B4-BE49-F238E27FC236}">
                  <a16:creationId xmlns:a16="http://schemas.microsoft.com/office/drawing/2014/main" id="{81662D88-D2BC-48B1-8425-D1AB71204538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96" name="Groep 2095">
            <a:extLst>
              <a:ext uri="{FF2B5EF4-FFF2-40B4-BE49-F238E27FC236}">
                <a16:creationId xmlns:a16="http://schemas.microsoft.com/office/drawing/2014/main" id="{13AAD80E-18A9-8489-3D8D-2DF025AA76A7}"/>
              </a:ext>
            </a:extLst>
          </p:cNvPr>
          <p:cNvGrpSpPr/>
          <p:nvPr/>
        </p:nvGrpSpPr>
        <p:grpSpPr>
          <a:xfrm>
            <a:off x="4366942" y="3438415"/>
            <a:ext cx="344756" cy="358421"/>
            <a:chOff x="8505371" y="2735941"/>
            <a:chExt cx="1320799" cy="1373154"/>
          </a:xfrm>
        </p:grpSpPr>
        <p:sp>
          <p:nvSpPr>
            <p:cNvPr id="2097" name="Rechthoek 2096">
              <a:extLst>
                <a:ext uri="{FF2B5EF4-FFF2-40B4-BE49-F238E27FC236}">
                  <a16:creationId xmlns:a16="http://schemas.microsoft.com/office/drawing/2014/main" id="{6AF2FC82-1D99-B38F-6D65-B3D93D17C31D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8" name="Rechthoek 2097">
              <a:extLst>
                <a:ext uri="{FF2B5EF4-FFF2-40B4-BE49-F238E27FC236}">
                  <a16:creationId xmlns:a16="http://schemas.microsoft.com/office/drawing/2014/main" id="{2156B97E-DD8A-9149-A620-1A5FAEB438EF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9" name="Rechthoek 2098">
              <a:extLst>
                <a:ext uri="{FF2B5EF4-FFF2-40B4-BE49-F238E27FC236}">
                  <a16:creationId xmlns:a16="http://schemas.microsoft.com/office/drawing/2014/main" id="{D27AB369-A1C2-4522-AB12-C5169733173D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0" name="Rechthoek 2099">
              <a:extLst>
                <a:ext uri="{FF2B5EF4-FFF2-40B4-BE49-F238E27FC236}">
                  <a16:creationId xmlns:a16="http://schemas.microsoft.com/office/drawing/2014/main" id="{1B5C908B-9B2B-244F-C2C6-E59E4B44E95D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1" name="Rechthoek 2100">
              <a:extLst>
                <a:ext uri="{FF2B5EF4-FFF2-40B4-BE49-F238E27FC236}">
                  <a16:creationId xmlns:a16="http://schemas.microsoft.com/office/drawing/2014/main" id="{BD38277B-2138-9723-7A8F-F690C9CBBD59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2" name="Rechthoek 2101">
              <a:extLst>
                <a:ext uri="{FF2B5EF4-FFF2-40B4-BE49-F238E27FC236}">
                  <a16:creationId xmlns:a16="http://schemas.microsoft.com/office/drawing/2014/main" id="{1403718F-9A1F-4DCF-485D-6091BBB04BED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3" name="Rechthoek 2102">
              <a:extLst>
                <a:ext uri="{FF2B5EF4-FFF2-40B4-BE49-F238E27FC236}">
                  <a16:creationId xmlns:a16="http://schemas.microsoft.com/office/drawing/2014/main" id="{96A06513-2889-BF2F-D819-1FE08B2414E6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4" name="Rechthoek 2103">
              <a:extLst>
                <a:ext uri="{FF2B5EF4-FFF2-40B4-BE49-F238E27FC236}">
                  <a16:creationId xmlns:a16="http://schemas.microsoft.com/office/drawing/2014/main" id="{6AB9491E-9CC6-1BE6-9DA7-29BA31E95B26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5" name="Rechthoek 2104">
              <a:extLst>
                <a:ext uri="{FF2B5EF4-FFF2-40B4-BE49-F238E27FC236}">
                  <a16:creationId xmlns:a16="http://schemas.microsoft.com/office/drawing/2014/main" id="{59819248-EBDD-21A5-4FB9-ECF5812D0E81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106" name="Gelijkbenige driehoek 2105">
            <a:extLst>
              <a:ext uri="{FF2B5EF4-FFF2-40B4-BE49-F238E27FC236}">
                <a16:creationId xmlns:a16="http://schemas.microsoft.com/office/drawing/2014/main" id="{3A825198-C340-1550-B55C-87E8EF0308FE}"/>
              </a:ext>
            </a:extLst>
          </p:cNvPr>
          <p:cNvSpPr/>
          <p:nvPr/>
        </p:nvSpPr>
        <p:spPr>
          <a:xfrm rot="10800000">
            <a:off x="3851299" y="3430997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09" name="Tekstvak 2108">
            <a:extLst>
              <a:ext uri="{FF2B5EF4-FFF2-40B4-BE49-F238E27FC236}">
                <a16:creationId xmlns:a16="http://schemas.microsoft.com/office/drawing/2014/main" id="{F0D461F7-18FE-593A-A9CE-C511DB86BABB}"/>
              </a:ext>
            </a:extLst>
          </p:cNvPr>
          <p:cNvSpPr txBox="1"/>
          <p:nvPr/>
        </p:nvSpPr>
        <p:spPr>
          <a:xfrm rot="16200000">
            <a:off x="262758" y="4635702"/>
            <a:ext cx="404515" cy="369332"/>
          </a:xfrm>
          <a:prstGeom prst="rect">
            <a:avLst/>
          </a:prstGeom>
          <a:solidFill>
            <a:srgbClr val="1A1E4F"/>
          </a:solidFill>
        </p:spPr>
        <p:txBody>
          <a:bodyPr wrap="square" rtlCol="0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108" name="Afbeelding 2107" descr="PDOK diap.ai">
            <a:extLst>
              <a:ext uri="{FF2B5EF4-FFF2-40B4-BE49-F238E27FC236}">
                <a16:creationId xmlns:a16="http://schemas.microsoft.com/office/drawing/2014/main" id="{90F22729-A17C-0799-16EF-B42A5DC54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601" y="4708843"/>
            <a:ext cx="480967" cy="231234"/>
          </a:xfrm>
          <a:prstGeom prst="rect">
            <a:avLst/>
          </a:prstGeom>
        </p:spPr>
      </p:pic>
      <p:sp>
        <p:nvSpPr>
          <p:cNvPr id="2110" name="Tekstvak 2109">
            <a:extLst>
              <a:ext uri="{FF2B5EF4-FFF2-40B4-BE49-F238E27FC236}">
                <a16:creationId xmlns:a16="http://schemas.microsoft.com/office/drawing/2014/main" id="{895C8642-E8B5-5DDC-9F27-84D762CCB87A}"/>
              </a:ext>
            </a:extLst>
          </p:cNvPr>
          <p:cNvSpPr txBox="1"/>
          <p:nvPr/>
        </p:nvSpPr>
        <p:spPr>
          <a:xfrm rot="16200000">
            <a:off x="339091" y="4650703"/>
            <a:ext cx="916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50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eigen beheer</a:t>
            </a:r>
            <a:endParaRPr lang="nl-NL" sz="1050" dirty="0"/>
          </a:p>
        </p:txBody>
      </p:sp>
      <p:pic>
        <p:nvPicPr>
          <p:cNvPr id="2111" name="Afbeelding 2110" descr="PDOK diap.ai">
            <a:extLst>
              <a:ext uri="{FF2B5EF4-FFF2-40B4-BE49-F238E27FC236}">
                <a16:creationId xmlns:a16="http://schemas.microsoft.com/office/drawing/2014/main" id="{61DEE750-37CC-D9B8-DC03-CCD163538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76" y="4345895"/>
            <a:ext cx="480967" cy="231234"/>
          </a:xfrm>
          <a:prstGeom prst="rect">
            <a:avLst/>
          </a:prstGeom>
        </p:spPr>
      </p:pic>
      <p:sp>
        <p:nvSpPr>
          <p:cNvPr id="2159" name="Gelijkbenige driehoek 2158">
            <a:extLst>
              <a:ext uri="{FF2B5EF4-FFF2-40B4-BE49-F238E27FC236}">
                <a16:creationId xmlns:a16="http://schemas.microsoft.com/office/drawing/2014/main" id="{0CF94BDD-2896-C69F-36BC-CAF598B222BE}"/>
              </a:ext>
            </a:extLst>
          </p:cNvPr>
          <p:cNvSpPr/>
          <p:nvPr/>
        </p:nvSpPr>
        <p:spPr>
          <a:xfrm rot="10800000">
            <a:off x="8108936" y="5387941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170" name="Groep 2169">
            <a:extLst>
              <a:ext uri="{FF2B5EF4-FFF2-40B4-BE49-F238E27FC236}">
                <a16:creationId xmlns:a16="http://schemas.microsoft.com/office/drawing/2014/main" id="{685D4B00-0FDC-635E-6B86-8D322CF826D1}"/>
              </a:ext>
            </a:extLst>
          </p:cNvPr>
          <p:cNvGrpSpPr/>
          <p:nvPr/>
        </p:nvGrpSpPr>
        <p:grpSpPr>
          <a:xfrm>
            <a:off x="4329314" y="5412796"/>
            <a:ext cx="344756" cy="358421"/>
            <a:chOff x="8505371" y="2735941"/>
            <a:chExt cx="1320799" cy="1373154"/>
          </a:xfrm>
        </p:grpSpPr>
        <p:sp>
          <p:nvSpPr>
            <p:cNvPr id="2171" name="Rechthoek 2170">
              <a:extLst>
                <a:ext uri="{FF2B5EF4-FFF2-40B4-BE49-F238E27FC236}">
                  <a16:creationId xmlns:a16="http://schemas.microsoft.com/office/drawing/2014/main" id="{9EA79028-E390-0DFC-21B8-1CBE3F07848B}"/>
                </a:ext>
              </a:extLst>
            </p:cNvPr>
            <p:cNvSpPr/>
            <p:nvPr/>
          </p:nvSpPr>
          <p:spPr>
            <a:xfrm>
              <a:off x="8505371" y="273594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2" name="Rechthoek 2171">
              <a:extLst>
                <a:ext uri="{FF2B5EF4-FFF2-40B4-BE49-F238E27FC236}">
                  <a16:creationId xmlns:a16="http://schemas.microsoft.com/office/drawing/2014/main" id="{E260866C-CAF9-C699-51D5-F2B45CCBF23A}"/>
                </a:ext>
              </a:extLst>
            </p:cNvPr>
            <p:cNvSpPr/>
            <p:nvPr/>
          </p:nvSpPr>
          <p:spPr>
            <a:xfrm>
              <a:off x="8973456" y="2735942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3" name="Rechthoek 2172">
              <a:extLst>
                <a:ext uri="{FF2B5EF4-FFF2-40B4-BE49-F238E27FC236}">
                  <a16:creationId xmlns:a16="http://schemas.microsoft.com/office/drawing/2014/main" id="{50AD73E7-ADE8-C617-12FA-7C732842404D}"/>
                </a:ext>
              </a:extLst>
            </p:cNvPr>
            <p:cNvSpPr/>
            <p:nvPr/>
          </p:nvSpPr>
          <p:spPr>
            <a:xfrm>
              <a:off x="9441541" y="2735941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4" name="Rechthoek 2173">
              <a:extLst>
                <a:ext uri="{FF2B5EF4-FFF2-40B4-BE49-F238E27FC236}">
                  <a16:creationId xmlns:a16="http://schemas.microsoft.com/office/drawing/2014/main" id="{DDE76DB8-27EE-B62E-6D6D-01C1FBA74D95}"/>
                </a:ext>
              </a:extLst>
            </p:cNvPr>
            <p:cNvSpPr/>
            <p:nvPr/>
          </p:nvSpPr>
          <p:spPr>
            <a:xfrm>
              <a:off x="8505371" y="323020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5" name="Rechthoek 2174">
              <a:extLst>
                <a:ext uri="{FF2B5EF4-FFF2-40B4-BE49-F238E27FC236}">
                  <a16:creationId xmlns:a16="http://schemas.microsoft.com/office/drawing/2014/main" id="{A6C1A2B9-AD09-599F-2173-73F31EE7CDD9}"/>
                </a:ext>
              </a:extLst>
            </p:cNvPr>
            <p:cNvSpPr/>
            <p:nvPr/>
          </p:nvSpPr>
          <p:spPr>
            <a:xfrm>
              <a:off x="8973456" y="323020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6" name="Rechthoek 2175">
              <a:extLst>
                <a:ext uri="{FF2B5EF4-FFF2-40B4-BE49-F238E27FC236}">
                  <a16:creationId xmlns:a16="http://schemas.microsoft.com/office/drawing/2014/main" id="{CE3631E6-10D6-90B4-A68B-9B1F06FEBA54}"/>
                </a:ext>
              </a:extLst>
            </p:cNvPr>
            <p:cNvSpPr/>
            <p:nvPr/>
          </p:nvSpPr>
          <p:spPr>
            <a:xfrm>
              <a:off x="9441541" y="3230203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7" name="Rechthoek 2176">
              <a:extLst>
                <a:ext uri="{FF2B5EF4-FFF2-40B4-BE49-F238E27FC236}">
                  <a16:creationId xmlns:a16="http://schemas.microsoft.com/office/drawing/2014/main" id="{D1F717E9-A1B1-ABAE-7AD5-799A8FB8EE01}"/>
                </a:ext>
              </a:extLst>
            </p:cNvPr>
            <p:cNvSpPr/>
            <p:nvPr/>
          </p:nvSpPr>
          <p:spPr>
            <a:xfrm>
              <a:off x="8505371" y="3724466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8" name="Rechthoek 2177">
              <a:extLst>
                <a:ext uri="{FF2B5EF4-FFF2-40B4-BE49-F238E27FC236}">
                  <a16:creationId xmlns:a16="http://schemas.microsoft.com/office/drawing/2014/main" id="{FB33FF8D-FD1F-7D55-AAC9-2CC676FA68CA}"/>
                </a:ext>
              </a:extLst>
            </p:cNvPr>
            <p:cNvSpPr/>
            <p:nvPr/>
          </p:nvSpPr>
          <p:spPr>
            <a:xfrm>
              <a:off x="8973456" y="3724465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79" name="Rechthoek 2178">
              <a:extLst>
                <a:ext uri="{FF2B5EF4-FFF2-40B4-BE49-F238E27FC236}">
                  <a16:creationId xmlns:a16="http://schemas.microsoft.com/office/drawing/2014/main" id="{C334840A-695D-AF98-9553-1ED08A0B2DAB}"/>
                </a:ext>
              </a:extLst>
            </p:cNvPr>
            <p:cNvSpPr/>
            <p:nvPr/>
          </p:nvSpPr>
          <p:spPr>
            <a:xfrm>
              <a:off x="9441541" y="3724464"/>
              <a:ext cx="384629" cy="3846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180" name="Gelijkbenige driehoek 2179">
            <a:extLst>
              <a:ext uri="{FF2B5EF4-FFF2-40B4-BE49-F238E27FC236}">
                <a16:creationId xmlns:a16="http://schemas.microsoft.com/office/drawing/2014/main" id="{8F5D4A0D-4432-43DD-DF39-DAF6A37D4E36}"/>
              </a:ext>
            </a:extLst>
          </p:cNvPr>
          <p:cNvSpPr/>
          <p:nvPr/>
        </p:nvSpPr>
        <p:spPr>
          <a:xfrm rot="10800000">
            <a:off x="3813671" y="5405378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87" name="Afbeelding 2186" descr="PDOK diap.ai">
            <a:extLst>
              <a:ext uri="{FF2B5EF4-FFF2-40B4-BE49-F238E27FC236}">
                <a16:creationId xmlns:a16="http://schemas.microsoft.com/office/drawing/2014/main" id="{26E1B40B-F63E-84A3-2C9C-7DA45575A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9" y="5425172"/>
            <a:ext cx="480967" cy="231234"/>
          </a:xfrm>
          <a:prstGeom prst="rect">
            <a:avLst/>
          </a:prstGeom>
        </p:spPr>
      </p:pic>
      <p:pic>
        <p:nvPicPr>
          <p:cNvPr id="2188" name="Afbeelding 2187" descr="PDOK diap.ai">
            <a:extLst>
              <a:ext uri="{FF2B5EF4-FFF2-40B4-BE49-F238E27FC236}">
                <a16:creationId xmlns:a16="http://schemas.microsoft.com/office/drawing/2014/main" id="{E455EA53-5EDC-C815-E01F-BBF45C20E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3" y="5452083"/>
            <a:ext cx="480967" cy="231234"/>
          </a:xfrm>
          <a:prstGeom prst="rect">
            <a:avLst/>
          </a:prstGeom>
        </p:spPr>
      </p:pic>
      <p:sp>
        <p:nvSpPr>
          <p:cNvPr id="2189" name="Tekstvak 2188">
            <a:extLst>
              <a:ext uri="{FF2B5EF4-FFF2-40B4-BE49-F238E27FC236}">
                <a16:creationId xmlns:a16="http://schemas.microsoft.com/office/drawing/2014/main" id="{84B00332-412E-30A6-473B-23C7995CD5E2}"/>
              </a:ext>
            </a:extLst>
          </p:cNvPr>
          <p:cNvSpPr txBox="1"/>
          <p:nvPr/>
        </p:nvSpPr>
        <p:spPr>
          <a:xfrm>
            <a:off x="4938250" y="4801749"/>
            <a:ext cx="3589282" cy="4062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Locatieserver</a:t>
            </a:r>
          </a:p>
        </p:txBody>
      </p:sp>
      <p:sp>
        <p:nvSpPr>
          <p:cNvPr id="2190" name="Gelijkbenige driehoek 2189">
            <a:extLst>
              <a:ext uri="{FF2B5EF4-FFF2-40B4-BE49-F238E27FC236}">
                <a16:creationId xmlns:a16="http://schemas.microsoft.com/office/drawing/2014/main" id="{1215D074-6DA4-B150-5AA1-AD76304E7E7A}"/>
              </a:ext>
            </a:extLst>
          </p:cNvPr>
          <p:cNvSpPr/>
          <p:nvPr/>
        </p:nvSpPr>
        <p:spPr>
          <a:xfrm rot="10800000">
            <a:off x="8114339" y="4791329"/>
            <a:ext cx="428426" cy="406266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91" name="Afbeelding 2190" descr="PDOK diap.ai">
            <a:extLst>
              <a:ext uri="{FF2B5EF4-FFF2-40B4-BE49-F238E27FC236}">
                <a16:creationId xmlns:a16="http://schemas.microsoft.com/office/drawing/2014/main" id="{5D9D2967-BA9D-F8AC-06B0-60482565F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23" y="4835466"/>
            <a:ext cx="529064" cy="254357"/>
          </a:xfrm>
          <a:prstGeom prst="rect">
            <a:avLst/>
          </a:prstGeom>
        </p:spPr>
      </p:pic>
      <p:sp>
        <p:nvSpPr>
          <p:cNvPr id="2192" name="Gelijkbenige driehoek 2191">
            <a:extLst>
              <a:ext uri="{FF2B5EF4-FFF2-40B4-BE49-F238E27FC236}">
                <a16:creationId xmlns:a16="http://schemas.microsoft.com/office/drawing/2014/main" id="{205A56C9-A22E-ACDD-CF04-7B4FBE0358D0}"/>
              </a:ext>
            </a:extLst>
          </p:cNvPr>
          <p:cNvSpPr/>
          <p:nvPr/>
        </p:nvSpPr>
        <p:spPr>
          <a:xfrm>
            <a:off x="8306292" y="6375270"/>
            <a:ext cx="279549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93" name="Tekstvak 2192">
            <a:extLst>
              <a:ext uri="{FF2B5EF4-FFF2-40B4-BE49-F238E27FC236}">
                <a16:creationId xmlns:a16="http://schemas.microsoft.com/office/drawing/2014/main" id="{D8F38206-822C-4937-EEF4-8109553F9635}"/>
              </a:ext>
            </a:extLst>
          </p:cNvPr>
          <p:cNvSpPr txBox="1"/>
          <p:nvPr/>
        </p:nvSpPr>
        <p:spPr>
          <a:xfrm>
            <a:off x="8810941" y="6341391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3D</a:t>
            </a:r>
            <a:endParaRPr lang="nl-NL" dirty="0"/>
          </a:p>
        </p:txBody>
      </p:sp>
      <p:sp>
        <p:nvSpPr>
          <p:cNvPr id="2194" name="Vrije vorm: vorm 2193">
            <a:extLst>
              <a:ext uri="{FF2B5EF4-FFF2-40B4-BE49-F238E27FC236}">
                <a16:creationId xmlns:a16="http://schemas.microsoft.com/office/drawing/2014/main" id="{8CDB189A-4D4A-5FBA-C5C2-95ED3DDE6CB4}"/>
              </a:ext>
            </a:extLst>
          </p:cNvPr>
          <p:cNvSpPr/>
          <p:nvPr/>
        </p:nvSpPr>
        <p:spPr>
          <a:xfrm>
            <a:off x="8470277" y="6371246"/>
            <a:ext cx="381000" cy="373380"/>
          </a:xfrm>
          <a:custGeom>
            <a:avLst/>
            <a:gdLst>
              <a:gd name="connsiteX0" fmla="*/ 0 w 381000"/>
              <a:gd name="connsiteY0" fmla="*/ 0 h 373380"/>
              <a:gd name="connsiteX1" fmla="*/ 381000 w 381000"/>
              <a:gd name="connsiteY1" fmla="*/ 350520 h 373380"/>
              <a:gd name="connsiteX2" fmla="*/ 144780 w 381000"/>
              <a:gd name="connsiteY2" fmla="*/ 373380 h 373380"/>
              <a:gd name="connsiteX3" fmla="*/ 0 w 381000"/>
              <a:gd name="connsiteY3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373380">
                <a:moveTo>
                  <a:pt x="0" y="0"/>
                </a:moveTo>
                <a:lnTo>
                  <a:pt x="381000" y="350520"/>
                </a:lnTo>
                <a:lnTo>
                  <a:pt x="144780" y="3733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98" name="Tekstvak 2197">
            <a:extLst>
              <a:ext uri="{FF2B5EF4-FFF2-40B4-BE49-F238E27FC236}">
                <a16:creationId xmlns:a16="http://schemas.microsoft.com/office/drawing/2014/main" id="{32598689-6600-DBC8-962A-7F359022BB1D}"/>
              </a:ext>
            </a:extLst>
          </p:cNvPr>
          <p:cNvSpPr txBox="1"/>
          <p:nvPr/>
        </p:nvSpPr>
        <p:spPr>
          <a:xfrm>
            <a:off x="8658905" y="5830251"/>
            <a:ext cx="3291092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OGC 3D </a:t>
            </a:r>
            <a:r>
              <a:rPr lang="nl-NL" dirty="0" err="1">
                <a:solidFill>
                  <a:schemeClr val="bg1"/>
                </a:solidFill>
              </a:rPr>
              <a:t>GeoVolumes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195" name="Gelijkbenige driehoek 2194">
            <a:extLst>
              <a:ext uri="{FF2B5EF4-FFF2-40B4-BE49-F238E27FC236}">
                <a16:creationId xmlns:a16="http://schemas.microsoft.com/office/drawing/2014/main" id="{561313EC-2A6D-A2A1-6DD7-16D668371CF1}"/>
              </a:ext>
            </a:extLst>
          </p:cNvPr>
          <p:cNvSpPr/>
          <p:nvPr/>
        </p:nvSpPr>
        <p:spPr>
          <a:xfrm>
            <a:off x="11424969" y="5843952"/>
            <a:ext cx="279549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96" name="Vrije vorm: vorm 2195">
            <a:extLst>
              <a:ext uri="{FF2B5EF4-FFF2-40B4-BE49-F238E27FC236}">
                <a16:creationId xmlns:a16="http://schemas.microsoft.com/office/drawing/2014/main" id="{060B7D34-136E-F394-3C18-F3BE4AB8CD49}"/>
              </a:ext>
            </a:extLst>
          </p:cNvPr>
          <p:cNvSpPr/>
          <p:nvPr/>
        </p:nvSpPr>
        <p:spPr>
          <a:xfrm>
            <a:off x="11588954" y="5839928"/>
            <a:ext cx="381000" cy="373380"/>
          </a:xfrm>
          <a:custGeom>
            <a:avLst/>
            <a:gdLst>
              <a:gd name="connsiteX0" fmla="*/ 0 w 381000"/>
              <a:gd name="connsiteY0" fmla="*/ 0 h 373380"/>
              <a:gd name="connsiteX1" fmla="*/ 381000 w 381000"/>
              <a:gd name="connsiteY1" fmla="*/ 350520 h 373380"/>
              <a:gd name="connsiteX2" fmla="*/ 144780 w 381000"/>
              <a:gd name="connsiteY2" fmla="*/ 373380 h 373380"/>
              <a:gd name="connsiteX3" fmla="*/ 0 w 381000"/>
              <a:gd name="connsiteY3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373380">
                <a:moveTo>
                  <a:pt x="0" y="0"/>
                </a:moveTo>
                <a:lnTo>
                  <a:pt x="381000" y="350520"/>
                </a:lnTo>
                <a:lnTo>
                  <a:pt x="144780" y="3733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200" name="Rechte verbindingslijn 2199">
            <a:extLst>
              <a:ext uri="{FF2B5EF4-FFF2-40B4-BE49-F238E27FC236}">
                <a16:creationId xmlns:a16="http://schemas.microsoft.com/office/drawing/2014/main" id="{19DC68A6-6EC9-56D3-5410-4F5A08400F50}"/>
              </a:ext>
            </a:extLst>
          </p:cNvPr>
          <p:cNvCxnSpPr/>
          <p:nvPr/>
        </p:nvCxnSpPr>
        <p:spPr>
          <a:xfrm>
            <a:off x="97054" y="3258876"/>
            <a:ext cx="11872900" cy="0"/>
          </a:xfrm>
          <a:prstGeom prst="line">
            <a:avLst/>
          </a:prstGeom>
          <a:ln w="25400">
            <a:solidFill>
              <a:srgbClr val="1A1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2" name="Rechte verbindingslijn 2201">
            <a:extLst>
              <a:ext uri="{FF2B5EF4-FFF2-40B4-BE49-F238E27FC236}">
                <a16:creationId xmlns:a16="http://schemas.microsoft.com/office/drawing/2014/main" id="{916B0F12-E610-6B48-92C9-B4420A0324E6}"/>
              </a:ext>
            </a:extLst>
          </p:cNvPr>
          <p:cNvCxnSpPr/>
          <p:nvPr/>
        </p:nvCxnSpPr>
        <p:spPr>
          <a:xfrm flipH="1">
            <a:off x="129345" y="5268302"/>
            <a:ext cx="11872900" cy="0"/>
          </a:xfrm>
          <a:prstGeom prst="line">
            <a:avLst/>
          </a:prstGeom>
          <a:ln w="25400">
            <a:solidFill>
              <a:srgbClr val="1A1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elijkbenige driehoek 5">
            <a:extLst>
              <a:ext uri="{FF2B5EF4-FFF2-40B4-BE49-F238E27FC236}">
                <a16:creationId xmlns:a16="http://schemas.microsoft.com/office/drawing/2014/main" id="{D903BA61-EC79-B674-FABB-2C09FCDCFF63}"/>
              </a:ext>
            </a:extLst>
          </p:cNvPr>
          <p:cNvSpPr/>
          <p:nvPr/>
        </p:nvSpPr>
        <p:spPr>
          <a:xfrm rot="10800000">
            <a:off x="11404888" y="5383033"/>
            <a:ext cx="428426" cy="36933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A1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584A2E0-8923-248E-8592-C5ABD74E1BB3}"/>
              </a:ext>
            </a:extLst>
          </p:cNvPr>
          <p:cNvCxnSpPr>
            <a:cxnSpLocks/>
          </p:cNvCxnSpPr>
          <p:nvPr/>
        </p:nvCxnSpPr>
        <p:spPr>
          <a:xfrm flipH="1" flipV="1">
            <a:off x="97054" y="4227704"/>
            <a:ext cx="11872900" cy="40260"/>
          </a:xfrm>
          <a:prstGeom prst="line">
            <a:avLst/>
          </a:prstGeom>
          <a:ln w="25400">
            <a:solidFill>
              <a:srgbClr val="1A1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ep 49">
            <a:extLst>
              <a:ext uri="{FF2B5EF4-FFF2-40B4-BE49-F238E27FC236}">
                <a16:creationId xmlns:a16="http://schemas.microsoft.com/office/drawing/2014/main" id="{ADB4FB1E-4A40-75BD-E61C-04B3965FC7ED}"/>
              </a:ext>
            </a:extLst>
          </p:cNvPr>
          <p:cNvGrpSpPr/>
          <p:nvPr/>
        </p:nvGrpSpPr>
        <p:grpSpPr>
          <a:xfrm>
            <a:off x="3741830" y="4577129"/>
            <a:ext cx="8345533" cy="1353762"/>
            <a:chOff x="3741830" y="4513629"/>
            <a:chExt cx="8345533" cy="1353762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CD7FAF-D2C2-0E81-B36A-796A0E0BBFD7}"/>
                </a:ext>
              </a:extLst>
            </p:cNvPr>
            <p:cNvSpPr/>
            <p:nvPr/>
          </p:nvSpPr>
          <p:spPr>
            <a:xfrm>
              <a:off x="3741830" y="4513629"/>
              <a:ext cx="8345533" cy="135376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7A1EB3A4-4503-FEC7-BF1E-23D2CA61D702}"/>
                </a:ext>
              </a:extLst>
            </p:cNvPr>
            <p:cNvSpPr txBox="1"/>
            <p:nvPr/>
          </p:nvSpPr>
          <p:spPr>
            <a:xfrm>
              <a:off x="3964858" y="4670056"/>
              <a:ext cx="8000229" cy="1015663"/>
            </a:xfrm>
            <a:prstGeom prst="rect">
              <a:avLst/>
            </a:prstGeom>
            <a:solidFill>
              <a:srgbClr val="70AD47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nl-NL" sz="6000" dirty="0">
                  <a:solidFill>
                    <a:schemeClr val="bg1"/>
                  </a:solidFill>
                </a:rPr>
                <a:t>OGC API </a:t>
              </a:r>
              <a:r>
                <a:rPr lang="nl-NL" sz="6000" dirty="0" err="1">
                  <a:solidFill>
                    <a:schemeClr val="bg1"/>
                  </a:solidFill>
                </a:rPr>
                <a:t>Tiles</a:t>
              </a:r>
              <a:endParaRPr lang="nl-NL" sz="6000" dirty="0">
                <a:solidFill>
                  <a:schemeClr val="bg1"/>
                </a:solidFill>
              </a:endParaRPr>
            </a:p>
          </p:txBody>
        </p:sp>
        <p:sp>
          <p:nvSpPr>
            <p:cNvPr id="30" name="Gelijkbenige driehoek 29">
              <a:extLst>
                <a:ext uri="{FF2B5EF4-FFF2-40B4-BE49-F238E27FC236}">
                  <a16:creationId xmlns:a16="http://schemas.microsoft.com/office/drawing/2014/main" id="{BE18C2CE-1395-FA3A-5AF7-2DCA1FF4DC03}"/>
                </a:ext>
              </a:extLst>
            </p:cNvPr>
            <p:cNvSpPr/>
            <p:nvPr/>
          </p:nvSpPr>
          <p:spPr>
            <a:xfrm rot="10800000">
              <a:off x="10685829" y="4761387"/>
              <a:ext cx="1140704" cy="983366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rgbClr val="1A1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ekstvak 50">
            <a:extLst>
              <a:ext uri="{FF2B5EF4-FFF2-40B4-BE49-F238E27FC236}">
                <a16:creationId xmlns:a16="http://schemas.microsoft.com/office/drawing/2014/main" id="{0B267833-E874-7B23-64EB-992C26123D30}"/>
              </a:ext>
            </a:extLst>
          </p:cNvPr>
          <p:cNvSpPr txBox="1"/>
          <p:nvPr/>
        </p:nvSpPr>
        <p:spPr>
          <a:xfrm>
            <a:off x="1177703" y="1175635"/>
            <a:ext cx="10817450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52" name="Afbeelding 51" descr="PDOK diap.ai">
            <a:extLst>
              <a:ext uri="{FF2B5EF4-FFF2-40B4-BE49-F238E27FC236}">
                <a16:creationId xmlns:a16="http://schemas.microsoft.com/office/drawing/2014/main" id="{7E4A7F1D-814C-F86A-4DB2-25AA38263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53" name="Afbeelding 52">
            <a:extLst>
              <a:ext uri="{FF2B5EF4-FFF2-40B4-BE49-F238E27FC236}">
                <a16:creationId xmlns:a16="http://schemas.microsoft.com/office/drawing/2014/main" id="{0B488821-4B8D-6DA5-318C-6F515444CAE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  <p:pic>
        <p:nvPicPr>
          <p:cNvPr id="57" name="Afbeelding 56" descr="Afbeelding met tekst, schermopname, software, nummer&#10;&#10;Door AI gegenereerde inhoud is mogelijk onjuist.">
            <a:hlinkClick r:id="rId7"/>
            <a:extLst>
              <a:ext uri="{FF2B5EF4-FFF2-40B4-BE49-F238E27FC236}">
                <a16:creationId xmlns:a16="http://schemas.microsoft.com/office/drawing/2014/main" id="{6BB6CB6A-0527-A99B-A5CA-959499CA011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416" y="11404"/>
            <a:ext cx="6446184" cy="6858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931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2AAE8F-32AD-B546-01F9-25A91DF3E1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99699AC-8F3C-2DFE-DCE1-424D9870EA36}"/>
              </a:ext>
            </a:extLst>
          </p:cNvPr>
          <p:cNvSpPr/>
          <p:nvPr/>
        </p:nvSpPr>
        <p:spPr>
          <a:xfrm>
            <a:off x="0" y="3353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1F27FC-DE06-EDBA-B249-692C0799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57"/>
            <a:ext cx="10515600" cy="96188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chemeClr val="bg1"/>
                </a:solidFill>
                <a:cs typeface="Calibri Light"/>
              </a:rPr>
              <a:t>Rol </a:t>
            </a:r>
            <a:r>
              <a:rPr lang="nl-NL" b="1" dirty="0" err="1">
                <a:solidFill>
                  <a:schemeClr val="bg1"/>
                </a:solidFill>
                <a:cs typeface="Calibri Light"/>
              </a:rPr>
              <a:t>vectortiles</a:t>
            </a:r>
            <a:endParaRPr lang="nl-NL" b="1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Afbeelding 3" descr="Afbeelding met tekst, computer, Uitvoerapparaat, multimedia&#10;&#10;Automatisch gegenereerde beschrijving">
            <a:extLst>
              <a:ext uri="{FF2B5EF4-FFF2-40B4-BE49-F238E27FC236}">
                <a16:creationId xmlns:a16="http://schemas.microsoft.com/office/drawing/2014/main" id="{58234C64-0F97-4D20-C5E5-721F367F68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2642"/>
            <a:ext cx="12192000" cy="686011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8EA0F28-4812-D098-6F18-106DB0BD82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13"/>
          <a:stretch/>
        </p:blipFill>
        <p:spPr>
          <a:xfrm rot="21433578">
            <a:off x="7280424" y="5407600"/>
            <a:ext cx="2043858" cy="1401769"/>
          </a:xfrm>
          <a:prstGeom prst="rect">
            <a:avLst/>
          </a:prstGeom>
        </p:spPr>
      </p:pic>
      <p:sp>
        <p:nvSpPr>
          <p:cNvPr id="10" name="Trapezium 9">
            <a:extLst>
              <a:ext uri="{FF2B5EF4-FFF2-40B4-BE49-F238E27FC236}">
                <a16:creationId xmlns:a16="http://schemas.microsoft.com/office/drawing/2014/main" id="{B6375476-FF40-74F1-9000-090F2E1674E0}"/>
              </a:ext>
            </a:extLst>
          </p:cNvPr>
          <p:cNvSpPr/>
          <p:nvPr/>
        </p:nvSpPr>
        <p:spPr>
          <a:xfrm rot="5008938">
            <a:off x="7529802" y="5052906"/>
            <a:ext cx="1485900" cy="2070282"/>
          </a:xfrm>
          <a:prstGeom prst="trapezoid">
            <a:avLst>
              <a:gd name="adj" fmla="val 10176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id="{8A12C9F4-E8F2-AD2F-71AD-4C410669FD55}"/>
              </a:ext>
            </a:extLst>
          </p:cNvPr>
          <p:cNvSpPr/>
          <p:nvPr/>
        </p:nvSpPr>
        <p:spPr>
          <a:xfrm rot="15494175">
            <a:off x="8334300" y="5833641"/>
            <a:ext cx="186890" cy="2039424"/>
          </a:xfrm>
          <a:prstGeom prst="trapezoid">
            <a:avLst>
              <a:gd name="adj" fmla="val 10635"/>
            </a:avLst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 descr="PDOK diap.ai">
            <a:extLst>
              <a:ext uri="{FF2B5EF4-FFF2-40B4-BE49-F238E27FC236}">
                <a16:creationId xmlns:a16="http://schemas.microsoft.com/office/drawing/2014/main" id="{EEEAEEC0-8CF1-2BBF-B025-8755CCF78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5200670-8E49-06C4-08F0-842FB6E5DA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91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8C8E6-3CAC-F51A-EBD2-50B39B68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B2FD6B-2478-1BAE-CD3F-B4806B6D13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89CF8A-B184-0F9D-E5D4-CA144BEE5507}"/>
              </a:ext>
            </a:extLst>
          </p:cNvPr>
          <p:cNvSpPr/>
          <p:nvPr/>
        </p:nvSpPr>
        <p:spPr>
          <a:xfrm>
            <a:off x="0" y="3353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pic>
        <p:nvPicPr>
          <p:cNvPr id="7" name="Afbeelding 6" descr="PDOK diap.ai">
            <a:extLst>
              <a:ext uri="{FF2B5EF4-FFF2-40B4-BE49-F238E27FC236}">
                <a16:creationId xmlns:a16="http://schemas.microsoft.com/office/drawing/2014/main" id="{999BC50A-8A61-7DE2-C4A6-583E28685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B53437-FEB0-7869-91A2-B372068D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57"/>
            <a:ext cx="10515600" cy="96188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chemeClr val="bg1"/>
                </a:solidFill>
                <a:cs typeface="Calibri Light"/>
              </a:rPr>
              <a:t>OGC API (</a:t>
            </a:r>
            <a:r>
              <a:rPr lang="nl-NL" b="1" dirty="0" err="1">
                <a:solidFill>
                  <a:schemeClr val="bg1"/>
                </a:solidFill>
                <a:cs typeface="Calibri Light"/>
              </a:rPr>
              <a:t>Tiles</a:t>
            </a:r>
            <a:r>
              <a:rPr lang="nl-NL" b="1" dirty="0">
                <a:solidFill>
                  <a:schemeClr val="bg1"/>
                </a:solidFill>
                <a:cs typeface="Calibri Light"/>
              </a:rPr>
              <a:t>) + demo</a:t>
            </a:r>
          </a:p>
        </p:txBody>
      </p:sp>
      <p:pic>
        <p:nvPicPr>
          <p:cNvPr id="3" name="Afbeelding 2">
            <a:hlinkClick r:id="rId4"/>
            <a:extLst>
              <a:ext uri="{FF2B5EF4-FFF2-40B4-BE49-F238E27FC236}">
                <a16:creationId xmlns:a16="http://schemas.microsoft.com/office/drawing/2014/main" id="{AB88BFE4-19CD-C778-A194-2B1DD2C0004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639" y="1146402"/>
            <a:ext cx="10689915" cy="6013078"/>
          </a:xfrm>
          <a:prstGeom prst="rect">
            <a:avLst/>
          </a:prstGeom>
        </p:spPr>
      </p:pic>
      <p:pic>
        <p:nvPicPr>
          <p:cNvPr id="8" name="Afbeelding 7" descr="Afbeelding met tekst, schermopname, Graphics, Lettertype&#10;&#10;Automatisch gegenereerde beschrijving">
            <a:hlinkClick r:id="rId6"/>
            <a:extLst>
              <a:ext uri="{FF2B5EF4-FFF2-40B4-BE49-F238E27FC236}">
                <a16:creationId xmlns:a16="http://schemas.microsoft.com/office/drawing/2014/main" id="{CD37D83C-BED3-E2CF-938D-69E96CDD02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44" y="2458019"/>
            <a:ext cx="1603139" cy="1941962"/>
          </a:xfrm>
          <a:prstGeom prst="rect">
            <a:avLst/>
          </a:prstGeom>
        </p:spPr>
      </p:pic>
      <p:pic>
        <p:nvPicPr>
          <p:cNvPr id="9" name="Afbeelding 8" descr="Afbeelding met tekst, schermopname, logo, Graphics&#10;&#10;Automatisch gegenereerde beschrijving">
            <a:extLst>
              <a:ext uri="{FF2B5EF4-FFF2-40B4-BE49-F238E27FC236}">
                <a16:creationId xmlns:a16="http://schemas.microsoft.com/office/drawing/2014/main" id="{EEA74FE2-2311-F12F-E706-C84B4ED2CBA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46" y="4819516"/>
            <a:ext cx="1480537" cy="1784163"/>
          </a:xfrm>
          <a:prstGeom prst="rect">
            <a:avLst/>
          </a:prstGeom>
        </p:spPr>
      </p:pic>
      <p:pic>
        <p:nvPicPr>
          <p:cNvPr id="12" name="Afbeelding 11" descr="Afbeelding met tekst, schermopname, computer, ontwerp&#10;&#10;Automatisch gegenereerde beschrijving">
            <a:hlinkClick r:id="rId9"/>
            <a:extLst>
              <a:ext uri="{FF2B5EF4-FFF2-40B4-BE49-F238E27FC236}">
                <a16:creationId xmlns:a16="http://schemas.microsoft.com/office/drawing/2014/main" id="{33731165-AC97-8A48-9246-064C4E20CAD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940" y="2640431"/>
            <a:ext cx="1480537" cy="1793450"/>
          </a:xfrm>
          <a:prstGeom prst="rect">
            <a:avLst/>
          </a:prstGeom>
        </p:spPr>
      </p:pic>
      <p:pic>
        <p:nvPicPr>
          <p:cNvPr id="20" name="Afbeelding 19" descr="Afbeelding met tekst, schermopname, logo, Graphics&#10;&#10;Automatisch gegenereerde beschrijving">
            <a:hlinkClick r:id="rId11"/>
            <a:extLst>
              <a:ext uri="{FF2B5EF4-FFF2-40B4-BE49-F238E27FC236}">
                <a16:creationId xmlns:a16="http://schemas.microsoft.com/office/drawing/2014/main" id="{F5E7ADED-BBDE-F78E-A4D9-3FE74F84D60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179" y="4819516"/>
            <a:ext cx="1480537" cy="1784163"/>
          </a:xfrm>
          <a:prstGeom prst="rect">
            <a:avLst/>
          </a:prstGeom>
        </p:spPr>
      </p:pic>
      <p:cxnSp>
        <p:nvCxnSpPr>
          <p:cNvPr id="26" name="Verbindingslijn: gebogen 25">
            <a:extLst>
              <a:ext uri="{FF2B5EF4-FFF2-40B4-BE49-F238E27FC236}">
                <a16:creationId xmlns:a16="http://schemas.microsoft.com/office/drawing/2014/main" id="{A433035B-0CC5-E261-35B1-A125A61DB564}"/>
              </a:ext>
            </a:extLst>
          </p:cNvPr>
          <p:cNvCxnSpPr>
            <a:cxnSpLocks/>
          </p:cNvCxnSpPr>
          <p:nvPr/>
        </p:nvCxnSpPr>
        <p:spPr>
          <a:xfrm>
            <a:off x="2170516" y="3983452"/>
            <a:ext cx="4052080" cy="1728145"/>
          </a:xfrm>
          <a:prstGeom prst="bentConnector3">
            <a:avLst>
              <a:gd name="adj1" fmla="val 6880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bogen 33">
            <a:extLst>
              <a:ext uri="{FF2B5EF4-FFF2-40B4-BE49-F238E27FC236}">
                <a16:creationId xmlns:a16="http://schemas.microsoft.com/office/drawing/2014/main" id="{A911FFAB-288E-506E-AA50-880B5FFF67A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04983" y="5711597"/>
            <a:ext cx="1788837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646226B4-7690-8F1C-A978-5B160966AE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52312" y="4104576"/>
            <a:ext cx="338343" cy="31827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ingslijn: gebogen 44">
            <a:extLst>
              <a:ext uri="{FF2B5EF4-FFF2-40B4-BE49-F238E27FC236}">
                <a16:creationId xmlns:a16="http://schemas.microsoft.com/office/drawing/2014/main" id="{C18255AD-11F6-DECE-5A72-CC44EC521F70}"/>
              </a:ext>
            </a:extLst>
          </p:cNvPr>
          <p:cNvCxnSpPr>
            <a:cxnSpLocks/>
          </p:cNvCxnSpPr>
          <p:nvPr/>
        </p:nvCxnSpPr>
        <p:spPr>
          <a:xfrm rot="10800000">
            <a:off x="9858639" y="5169936"/>
            <a:ext cx="352541" cy="34694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bogen 46">
            <a:extLst>
              <a:ext uri="{FF2B5EF4-FFF2-40B4-BE49-F238E27FC236}">
                <a16:creationId xmlns:a16="http://schemas.microsoft.com/office/drawing/2014/main" id="{EC2AB670-3796-A41B-9F5B-9E7DE562C2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84597" y="5945687"/>
            <a:ext cx="338343" cy="31827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032A90E2-3601-E933-4CC2-1EF6553BD71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36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BA3F-4E85-4548-7D19-17394E94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 voorstellen</a:t>
            </a:r>
          </a:p>
        </p:txBody>
      </p:sp>
      <p:pic>
        <p:nvPicPr>
          <p:cNvPr id="5" name="Tijdelijke aanduiding voor inhoud 4" descr="Jezelf voorstellen: voorbeelden en tips - Magnet.me Careers Guide">
            <a:extLst>
              <a:ext uri="{FF2B5EF4-FFF2-40B4-BE49-F238E27FC236}">
                <a16:creationId xmlns:a16="http://schemas.microsoft.com/office/drawing/2014/main" id="{DF810CB6-4DA9-CC47-C788-D3AF4C7C8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622" y="1550133"/>
            <a:ext cx="6889763" cy="3300902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F60605-D8A8-6830-BA36-AEDCDCFB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BA6B6-E000-B668-86C2-96593E3324EA}"/>
              </a:ext>
            </a:extLst>
          </p:cNvPr>
          <p:cNvSpPr txBox="1"/>
          <p:nvPr/>
        </p:nvSpPr>
        <p:spPr>
          <a:xfrm>
            <a:off x="2653323" y="5085862"/>
            <a:ext cx="68951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Wie ben </a:t>
            </a:r>
            <a:r>
              <a:rPr lang="en-US" b="1" dirty="0" err="1"/>
              <a:t>jij</a:t>
            </a:r>
            <a:r>
              <a:rPr lang="en-US" b="1" dirty="0"/>
              <a:t>?</a:t>
            </a:r>
            <a:endParaRPr lang="nl-NL" dirty="0"/>
          </a:p>
          <a:p>
            <a:endParaRPr lang="nl-NL"/>
          </a:p>
          <a:p>
            <a:r>
              <a:rPr lang="en-US" b="1" dirty="0"/>
              <a:t>Wat </a:t>
            </a:r>
            <a:r>
              <a:rPr lang="en-US" b="1" dirty="0" err="1"/>
              <a:t>brengt</a:t>
            </a:r>
            <a:r>
              <a:rPr lang="en-US" b="1" dirty="0"/>
              <a:t> </a:t>
            </a:r>
            <a:r>
              <a:rPr lang="en-US" b="1" dirty="0" err="1"/>
              <a:t>jou</a:t>
            </a:r>
            <a:r>
              <a:rPr lang="en-US" b="1" dirty="0"/>
              <a:t> </a:t>
            </a:r>
            <a:r>
              <a:rPr lang="en-US" b="1" dirty="0" err="1"/>
              <a:t>hier</a:t>
            </a:r>
            <a:r>
              <a:rPr lang="en-US" b="1" dirty="0"/>
              <a:t> </a:t>
            </a:r>
            <a:r>
              <a:rPr lang="en-US" b="1" dirty="0" err="1"/>
              <a:t>vandaag</a:t>
            </a:r>
            <a:r>
              <a:rPr lang="en-US" b="1" dirty="0"/>
              <a:t>?</a:t>
            </a:r>
            <a:r>
              <a:rPr lang="en-US" dirty="0"/>
              <a:t> </a:t>
            </a:r>
            <a:endParaRPr lang="nl-NL"/>
          </a:p>
          <a:p>
            <a:endParaRPr lang="en-US" dirty="0"/>
          </a:p>
          <a:p>
            <a:r>
              <a:rPr lang="en-US" b="1" dirty="0"/>
              <a:t>Wat is </a:t>
            </a:r>
            <a:r>
              <a:rPr lang="en-US" b="1" dirty="0" err="1"/>
              <a:t>iets</a:t>
            </a:r>
            <a:r>
              <a:rPr lang="en-US" b="1" dirty="0"/>
              <a:t> </a:t>
            </a:r>
            <a:r>
              <a:rPr lang="en-US" b="1" dirty="0" err="1"/>
              <a:t>waar</a:t>
            </a:r>
            <a:r>
              <a:rPr lang="en-US" b="1" dirty="0"/>
              <a:t> je recent </a:t>
            </a:r>
            <a:r>
              <a:rPr lang="en-US" b="1" dirty="0" err="1"/>
              <a:t>enthousiast</a:t>
            </a:r>
            <a:r>
              <a:rPr lang="en-US" b="1" dirty="0"/>
              <a:t> over bent </a:t>
            </a:r>
            <a:r>
              <a:rPr lang="en-US" b="1" dirty="0" err="1"/>
              <a:t>geworden</a:t>
            </a:r>
            <a:r>
              <a:rPr lang="en-US" b="1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6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DE6032-C8E9-6802-E470-60F547BCA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DCEC1C3B-75C8-062D-7380-AC924D0BA604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BF44BDED-7272-333D-4AA9-E60CE5547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F8206795-1177-A707-59E9-C7A478AB5043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34D28B9-994E-7DE8-ACEA-4D75B722C481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3392949B-ADCE-6861-7F19-31373C4D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7238591-3F13-EAF8-1EEC-331BD2EA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7BB5C951-9553-AD3F-9F9C-7638768A0473}"/>
              </a:ext>
            </a:extLst>
          </p:cNvPr>
          <p:cNvSpPr txBox="1"/>
          <p:nvPr/>
        </p:nvSpPr>
        <p:spPr>
          <a:xfrm>
            <a:off x="928787" y="1274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https://api.pdok.nl/brt/top10nl/ogc/v1/tiles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D4EB147-F907-9EC9-069B-77E77FA34F3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146" y="1643553"/>
            <a:ext cx="8766654" cy="5211747"/>
          </a:xfrm>
          <a:prstGeom prst="rect">
            <a:avLst/>
          </a:prstGeom>
        </p:spPr>
      </p:pic>
      <p:pic>
        <p:nvPicPr>
          <p:cNvPr id="4" name="Afbeelding 3" descr="Afbeelding met tekst, schermopname, logo, Graphics&#10;&#10;Automatisch gegenereerde beschrijving">
            <a:extLst>
              <a:ext uri="{FF2B5EF4-FFF2-40B4-BE49-F238E27FC236}">
                <a16:creationId xmlns:a16="http://schemas.microsoft.com/office/drawing/2014/main" id="{6AC40E48-D2E8-07DF-1C51-E0E8535E15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81" y="3692539"/>
            <a:ext cx="2022392" cy="3001988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FEAAE9AA-FEC3-708B-A762-5C027E544F92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400" b="1" dirty="0">
                <a:solidFill>
                  <a:schemeClr val="bg1"/>
                </a:solidFill>
                <a:cs typeface="Calibri Light"/>
              </a:rPr>
              <a:t>OGC API (</a:t>
            </a:r>
            <a:r>
              <a:rPr lang="nl-NL" sz="4400" b="1" dirty="0" err="1">
                <a:solidFill>
                  <a:schemeClr val="bg1"/>
                </a:solidFill>
                <a:cs typeface="Calibri Light"/>
              </a:rPr>
              <a:t>Tiles</a:t>
            </a:r>
            <a:r>
              <a:rPr lang="nl-NL" sz="4400" b="1" dirty="0">
                <a:solidFill>
                  <a:schemeClr val="bg1"/>
                </a:solidFill>
                <a:cs typeface="Calibri Light"/>
              </a:rPr>
              <a:t>) + demo</a:t>
            </a:r>
          </a:p>
        </p:txBody>
      </p:sp>
    </p:spTree>
    <p:extLst>
      <p:ext uri="{BB962C8B-B14F-4D97-AF65-F5344CB8AC3E}">
        <p14:creationId xmlns:p14="http://schemas.microsoft.com/office/powerpoint/2010/main" val="488214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C9029C-1983-14FC-85A4-442367778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DCEC1C3B-75C8-062D-7380-AC924D0BA604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BF44BDED-7272-333D-4AA9-E60CE5547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F8206795-1177-A707-59E9-C7A478AB5043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34D28B9-994E-7DE8-ACEA-4D75B722C481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3392949B-ADCE-6861-7F19-31373C4D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7238591-3F13-EAF8-1EEC-331BD2EA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89C12AA0-3362-4CCC-17F2-931E54812A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81" y="1585205"/>
            <a:ext cx="10861296" cy="5239895"/>
          </a:xfrm>
          <a:prstGeom prst="rect">
            <a:avLst/>
          </a:prstGeom>
        </p:spPr>
      </p:pic>
      <p:pic>
        <p:nvPicPr>
          <p:cNvPr id="3" name="Afbeelding 2" descr="Afbeelding met tekst, schermopname, Lettertype, Graphics&#10;&#10;Automatisch gegenereerde beschrijving">
            <a:extLst>
              <a:ext uri="{FF2B5EF4-FFF2-40B4-BE49-F238E27FC236}">
                <a16:creationId xmlns:a16="http://schemas.microsoft.com/office/drawing/2014/main" id="{6FC0C6EA-AC97-3199-506B-9AA05C64D9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225" y="3929641"/>
            <a:ext cx="1806189" cy="268630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A433CAA-D6F6-F8B9-4866-BA32029975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501" y="3338499"/>
            <a:ext cx="2350499" cy="345768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0D83C1-60FC-A6D9-59C7-7EF49870619F}"/>
              </a:ext>
            </a:extLst>
          </p:cNvPr>
          <p:cNvSpPr txBox="1"/>
          <p:nvPr/>
        </p:nvSpPr>
        <p:spPr>
          <a:xfrm>
            <a:off x="997138" y="1203253"/>
            <a:ext cx="7001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8"/>
              </a:rPr>
              <a:t>https://api.pdok.nl/brt/top10nl/ogc/v1/styles</a:t>
            </a:r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49C3164-27F0-AEA1-8D92-0D0C53D63CB9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400" b="1" dirty="0">
                <a:solidFill>
                  <a:schemeClr val="bg1"/>
                </a:solidFill>
                <a:cs typeface="Calibri Light"/>
              </a:rPr>
              <a:t>OGC API (</a:t>
            </a:r>
            <a:r>
              <a:rPr lang="nl-NL" sz="4400" b="1" dirty="0" err="1">
                <a:solidFill>
                  <a:schemeClr val="bg1"/>
                </a:solidFill>
                <a:cs typeface="Calibri Light"/>
              </a:rPr>
              <a:t>Tiles</a:t>
            </a:r>
            <a:r>
              <a:rPr lang="nl-NL" sz="4400" b="1" dirty="0">
                <a:solidFill>
                  <a:schemeClr val="bg1"/>
                </a:solidFill>
                <a:cs typeface="Calibri Light"/>
              </a:rPr>
              <a:t>) + demo</a:t>
            </a:r>
          </a:p>
        </p:txBody>
      </p:sp>
    </p:spTree>
    <p:extLst>
      <p:ext uri="{BB962C8B-B14F-4D97-AF65-F5344CB8AC3E}">
        <p14:creationId xmlns:p14="http://schemas.microsoft.com/office/powerpoint/2010/main" val="677053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F25395-F9DB-954D-1987-ACA6F42C21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DCEC1C3B-75C8-062D-7380-AC924D0BA604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BF44BDED-7272-333D-4AA9-E60CE5547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F8206795-1177-A707-59E9-C7A478AB5043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34D28B9-994E-7DE8-ACEA-4D75B722C481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3392949B-ADCE-6861-7F19-31373C4D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7238591-3F13-EAF8-1EEC-331BD2EA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74" name="Tekstvak 73">
            <a:extLst>
              <a:ext uri="{FF2B5EF4-FFF2-40B4-BE49-F238E27FC236}">
                <a16:creationId xmlns:a16="http://schemas.microsoft.com/office/drawing/2014/main" id="{E9F3D53A-3761-2772-7E8F-697F4F25A434}"/>
              </a:ext>
            </a:extLst>
          </p:cNvPr>
          <p:cNvSpPr txBox="1"/>
          <p:nvPr/>
        </p:nvSpPr>
        <p:spPr>
          <a:xfrm>
            <a:off x="984738" y="1321069"/>
            <a:ext cx="10222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 tooltip="https://maplibre.org/maputnik/?style=https://api.pdok.nl/brt/top10nl/ogc/v1-demo/styles/brt_top10nl__webmercatorquad?f=json~0#14.2/52.15803/5.3916"/>
              </a:rPr>
              <a:t>https://maplibre.org/maputnik/?style=https://api.pdok.nl/brt/top10nl/ogc/v1-demo/styles/brt_top10nl__webmercatorquad?f=json~0#14.2/52.15803/5.3916</a:t>
            </a:r>
            <a:endParaRPr lang="nl-NL" dirty="0"/>
          </a:p>
        </p:txBody>
      </p:sp>
      <p:pic>
        <p:nvPicPr>
          <p:cNvPr id="75" name="Afbeelding 74">
            <a:extLst>
              <a:ext uri="{FF2B5EF4-FFF2-40B4-BE49-F238E27FC236}">
                <a16:creationId xmlns:a16="http://schemas.microsoft.com/office/drawing/2014/main" id="{C2DDDD84-8344-8773-DEEF-4B55EC9380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901" y="2206208"/>
            <a:ext cx="7672754" cy="4315924"/>
          </a:xfrm>
          <a:prstGeom prst="rect">
            <a:avLst/>
          </a:prstGeom>
        </p:spPr>
      </p:pic>
      <p:pic>
        <p:nvPicPr>
          <p:cNvPr id="76" name="Afbeelding 75" descr="Afbeelding met tekst, schermopname, Lettertype, Graphics&#10;&#10;Automatisch gegenereerde beschrijving">
            <a:extLst>
              <a:ext uri="{FF2B5EF4-FFF2-40B4-BE49-F238E27FC236}">
                <a16:creationId xmlns:a16="http://schemas.microsoft.com/office/drawing/2014/main" id="{6FC0C6EA-AC97-3199-506B-9AA05C64D93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52" y="2206208"/>
            <a:ext cx="2901891" cy="4315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9A9963-9A5C-08E9-7397-B7FAA92089C2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400" b="1" dirty="0">
                <a:solidFill>
                  <a:schemeClr val="bg1"/>
                </a:solidFill>
                <a:cs typeface="Calibri Light"/>
              </a:rPr>
              <a:t>OGC API (</a:t>
            </a:r>
            <a:r>
              <a:rPr lang="nl-NL" sz="4400" b="1" dirty="0" err="1">
                <a:solidFill>
                  <a:schemeClr val="bg1"/>
                </a:solidFill>
                <a:cs typeface="Calibri Light"/>
              </a:rPr>
              <a:t>Tiles</a:t>
            </a:r>
            <a:r>
              <a:rPr lang="nl-NL" sz="4400" b="1" dirty="0">
                <a:solidFill>
                  <a:schemeClr val="bg1"/>
                </a:solidFill>
                <a:cs typeface="Calibri Light"/>
              </a:rPr>
              <a:t>) + demo</a:t>
            </a:r>
          </a:p>
        </p:txBody>
      </p:sp>
    </p:spTree>
    <p:extLst>
      <p:ext uri="{BB962C8B-B14F-4D97-AF65-F5344CB8AC3E}">
        <p14:creationId xmlns:p14="http://schemas.microsoft.com/office/powerpoint/2010/main" val="531215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657D-3AEC-B775-1F5B-627DEE7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0B026-99AD-9E16-C7C0-E3BB75612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89612F6-EB34-E528-776F-82E4CA194082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42222E2-6F0B-CDA3-25EB-7198FFC0BB02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EF061E73-6B86-F354-FB9D-45FE92FB1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CB0159AA-7F89-D6B9-3B4D-A062580C954F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BBDC3D64-E828-26C4-4471-1FC50693FFE5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8394B055-AA6D-22DF-EE00-59EBF461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56C4B970-7E0E-BE5E-9FDD-FF6AAA58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53F4623-851A-81C3-5D39-C2714447E027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400" b="1" dirty="0">
                <a:solidFill>
                  <a:schemeClr val="bg1"/>
                </a:solidFill>
                <a:cs typeface="Calibri Light"/>
              </a:rPr>
              <a:t>OGC API (</a:t>
            </a:r>
            <a:r>
              <a:rPr lang="nl-NL" sz="4400" b="1" dirty="0" err="1">
                <a:solidFill>
                  <a:schemeClr val="bg1"/>
                </a:solidFill>
                <a:cs typeface="Calibri Light"/>
              </a:rPr>
              <a:t>Tiles</a:t>
            </a:r>
            <a:r>
              <a:rPr lang="nl-NL" sz="4400" b="1" dirty="0">
                <a:solidFill>
                  <a:schemeClr val="bg1"/>
                </a:solidFill>
                <a:cs typeface="Calibri Light"/>
              </a:rPr>
              <a:t>) + demo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6BDE6CB-D9A5-436B-2614-22387FA3D216}"/>
              </a:ext>
            </a:extLst>
          </p:cNvPr>
          <p:cNvSpPr txBox="1"/>
          <p:nvPr/>
        </p:nvSpPr>
        <p:spPr>
          <a:xfrm>
            <a:off x="2147519" y="1733006"/>
            <a:ext cx="811988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Clients volgen specificatie niet altijd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Bijvoorbeeld Fonts QGIS en in Open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49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AD69-5831-3DEB-6E45-129C331D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A65771-28E5-4DF3-0438-53841C6936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0890FFF-44BC-D727-BA5C-348FFF24ACC7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391AE0C-285C-9DA3-AA98-03FA72697D83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4FD15B6D-5336-A46B-730D-B73D22786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61AF7B9F-DC0A-40D1-FD94-508C2B1B32D2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DF50E0BB-11DB-397E-6170-B4CC8CA4B677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C4BF2A5A-AD26-B273-E982-5D87F2C6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D73725C1-BA06-A1B4-7E0A-2312B65D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82E580E-1609-C643-B999-7F399E7B9EB3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MVT – Wat is / Wat kan?</a:t>
            </a:r>
          </a:p>
        </p:txBody>
      </p:sp>
      <p:pic>
        <p:nvPicPr>
          <p:cNvPr id="9" name="Afbeelding 8">
            <a:hlinkClick r:id="rId5"/>
            <a:extLst>
              <a:ext uri="{FF2B5EF4-FFF2-40B4-BE49-F238E27FC236}">
                <a16:creationId xmlns:a16="http://schemas.microsoft.com/office/drawing/2014/main" id="{A343AE0F-C326-0163-33CF-103BF096D4D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6058"/>
            <a:ext cx="12192000" cy="56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2F5D-F455-A682-1167-95A3B739F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6C051-E715-B0BA-019F-12EF9ADAA3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5D94442-5AD9-8E6F-87E8-C657F48A0606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973F910-2C82-94EF-E8AC-E42629B36157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F0FE4268-49A8-3DD4-C538-1AA0F1B0A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403B37F8-3C92-7036-FC32-B8D9DA834FCD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38812FB7-2167-B635-FEB2-CFF56211998C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E2475958-66AB-8355-C8AF-1EC377A52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AEA352AD-58F5-7FFA-CAF1-31648921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A5F2296-3FF7-66BB-A15C-08D0FE24E359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MVT – Wat is / Wat kan?</a:t>
            </a:r>
          </a:p>
        </p:txBody>
      </p:sp>
      <p:pic>
        <p:nvPicPr>
          <p:cNvPr id="12" name="Afbeelding 11">
            <a:hlinkClick r:id="rId5"/>
            <a:extLst>
              <a:ext uri="{FF2B5EF4-FFF2-40B4-BE49-F238E27FC236}">
                <a16:creationId xmlns:a16="http://schemas.microsoft.com/office/drawing/2014/main" id="{070D0A00-D71E-BEC0-7CEA-D1A43F645DC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5573" y="3163774"/>
            <a:ext cx="2948940" cy="9199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1650288-70E1-EBA8-E230-04F2F7F9A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1159" y="3163774"/>
            <a:ext cx="4240333" cy="954805"/>
          </a:xfrm>
          <a:prstGeom prst="rect">
            <a:avLst/>
          </a:prstGeom>
        </p:spPr>
      </p:pic>
      <p:sp>
        <p:nvSpPr>
          <p:cNvPr id="7" name="Gelijkbenige driehoek 6">
            <a:extLst>
              <a:ext uri="{FF2B5EF4-FFF2-40B4-BE49-F238E27FC236}">
                <a16:creationId xmlns:a16="http://schemas.microsoft.com/office/drawing/2014/main" id="{63F29C6A-3797-0A78-BA90-E9CFCAA2AC7F}"/>
              </a:ext>
            </a:extLst>
          </p:cNvPr>
          <p:cNvSpPr/>
          <p:nvPr/>
        </p:nvSpPr>
        <p:spPr>
          <a:xfrm rot="5400000">
            <a:off x="6004104" y="3066829"/>
            <a:ext cx="1332486" cy="1148695"/>
          </a:xfrm>
          <a:prstGeom prst="triangle">
            <a:avLst/>
          </a:prstGeom>
          <a:solidFill>
            <a:srgbClr val="1A1E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73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542A-302C-02FE-79E7-BB7299B0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CD39E-CFE1-90E9-92B9-9C689FC15C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49198E9-99D5-6553-70D9-E80B3359C87A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42B4417-A68A-E949-89D5-6083EB2BD784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93EDD64F-584A-0B0B-3685-AA94BDD4A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D5826D3D-F7B4-1D6B-1708-FE96864899B8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9453472B-588D-A905-9E81-58F423842984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4E32B24B-42B5-05DD-8AC6-AE8DC82FF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E2C40624-0BC9-F43F-7BC3-E8B6E267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8313FD-1B35-8D04-DD86-01BBA3C61708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Nette </a:t>
            </a:r>
            <a:r>
              <a:rPr lang="nl-NL" sz="4400" dirty="0" err="1">
                <a:solidFill>
                  <a:schemeClr val="bg1"/>
                </a:solidFill>
                <a:latin typeface="+mn-lt"/>
              </a:rPr>
              <a:t>vectortiles</a:t>
            </a:r>
            <a:endParaRPr lang="nl-NL" sz="4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Tijdelijke aanduiding voor afbeelding 22">
            <a:extLst>
              <a:ext uri="{FF2B5EF4-FFF2-40B4-BE49-F238E27FC236}">
                <a16:creationId xmlns:a16="http://schemas.microsoft.com/office/drawing/2014/main" id="{84F954DE-9A39-3E44-5217-EFCC0041E0C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11768" y="1684544"/>
            <a:ext cx="7813297" cy="5045644"/>
          </a:xfrm>
          <a:prstGeom prst="rect">
            <a:avLst/>
          </a:prstGeom>
        </p:spPr>
      </p:pic>
      <p:pic>
        <p:nvPicPr>
          <p:cNvPr id="3" name="Afbeelding 2" descr="Afbeelding met origami, ontwerp&#10;&#10;Automatisch gegenereerde beschrijving">
            <a:extLst>
              <a:ext uri="{FF2B5EF4-FFF2-40B4-BE49-F238E27FC236}">
                <a16:creationId xmlns:a16="http://schemas.microsoft.com/office/drawing/2014/main" id="{35005CFE-887D-B316-5EE1-62A030B8AD9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704" y="1671924"/>
            <a:ext cx="7417416" cy="4514949"/>
          </a:xfrm>
          <a:prstGeom prst="rect">
            <a:avLst/>
          </a:prstGeom>
        </p:spPr>
      </p:pic>
      <p:sp>
        <p:nvSpPr>
          <p:cNvPr id="4" name="Vermenigvuldigingsteken 3">
            <a:extLst>
              <a:ext uri="{FF2B5EF4-FFF2-40B4-BE49-F238E27FC236}">
                <a16:creationId xmlns:a16="http://schemas.microsoft.com/office/drawing/2014/main" id="{514C75B4-04AC-F564-278F-73E80A8319D8}"/>
              </a:ext>
            </a:extLst>
          </p:cNvPr>
          <p:cNvSpPr/>
          <p:nvPr/>
        </p:nvSpPr>
        <p:spPr>
          <a:xfrm>
            <a:off x="5458445" y="758632"/>
            <a:ext cx="6285933" cy="6285933"/>
          </a:xfrm>
          <a:prstGeom prst="mathMultiply">
            <a:avLst>
              <a:gd name="adj1" fmla="val 948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58BA7FF-7D42-6879-DC64-BA8C91218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494" y="1876584"/>
            <a:ext cx="7105650" cy="3914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9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F40E-D79B-372E-7871-BB2C6332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48035-47AE-C260-7EF1-ED188B613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3AD7F54-9DAD-8E20-5DF2-780B806B1F2F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0FEF3D3-908C-1164-6943-09D5BB9BE6D9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6C04B689-EB88-EF03-2F6D-C8FE6B366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1FB0B846-E93F-F007-A33B-2BA63CFF3DDC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ECF10DC6-1F9A-1E8F-B1BF-6F1017935FBC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70862743-CDD0-7989-0ADD-6780390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DFE83361-3AB9-8F67-AE48-4D551F9E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6D58FE7-9629-8533-F695-BEE4A5DA7C41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Nette </a:t>
            </a:r>
            <a:r>
              <a:rPr lang="nl-NL" sz="4400" dirty="0" err="1">
                <a:solidFill>
                  <a:schemeClr val="bg1"/>
                </a:solidFill>
                <a:latin typeface="+mn-lt"/>
              </a:rPr>
              <a:t>vectortiles</a:t>
            </a:r>
            <a:endParaRPr lang="nl-NL" sz="4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Afbeelding 5" descr="Afbeelding met tekening, schets, Kinderkunst, origami&#10;&#10;Door AI gegenereerde inhoud is mogelijk onjuist.">
            <a:extLst>
              <a:ext uri="{FF2B5EF4-FFF2-40B4-BE49-F238E27FC236}">
                <a16:creationId xmlns:a16="http://schemas.microsoft.com/office/drawing/2014/main" id="{33FBF59E-398F-206D-08AA-176BA13EA0C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15" y="1082261"/>
            <a:ext cx="6034486" cy="6858000"/>
          </a:xfrm>
          <a:prstGeom prst="rect">
            <a:avLst/>
          </a:prstGeom>
        </p:spPr>
      </p:pic>
      <p:pic>
        <p:nvPicPr>
          <p:cNvPr id="9" name="Afbeelding 8" descr="Afbeelding met tekening, schets, Kinderkunst, symbool&#10;&#10;Door AI gegenereerde inhoud is mogelijk onjuist.">
            <a:extLst>
              <a:ext uri="{FF2B5EF4-FFF2-40B4-BE49-F238E27FC236}">
                <a16:creationId xmlns:a16="http://schemas.microsoft.com/office/drawing/2014/main" id="{E8BE72D0-4AA3-0D6E-33D0-BB95A1E79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862" y="993542"/>
            <a:ext cx="7839075" cy="6315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095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56778-9903-CB51-77E9-AEC620CB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71444D-0AE5-E002-D895-7B5744321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E31A2E9-3389-BB11-50D2-2C2375FC8A39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B5296408-2B31-E512-F257-EA6BA106E306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EBF2EB97-47EC-D39E-EB23-3F10690E5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8E0A7677-9604-6DFE-FC85-5A7D2B75DCB8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3B8B1189-D4CE-AE49-E399-24A797CC9779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0A862C87-6F3A-C1C6-DCCC-230FA8EE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B12B78B1-876E-7548-B918-7DD78339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D32B5CC-7032-379B-EE6F-29F9E622485F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Nette </a:t>
            </a:r>
            <a:r>
              <a:rPr lang="nl-NL" sz="4400" dirty="0" err="1">
                <a:solidFill>
                  <a:schemeClr val="bg1"/>
                </a:solidFill>
                <a:latin typeface="+mn-lt"/>
              </a:rPr>
              <a:t>vectortiles</a:t>
            </a:r>
            <a:endParaRPr lang="nl-NL" sz="4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Afbeelding 9" descr="Afbeelding met kaart, tekst&#10;&#10;Door AI gegenereerde inhoud is mogelijk onjuist.">
            <a:extLst>
              <a:ext uri="{FF2B5EF4-FFF2-40B4-BE49-F238E27FC236}">
                <a16:creationId xmlns:a16="http://schemas.microsoft.com/office/drawing/2014/main" id="{308D2B90-629B-05AC-DC56-13F0890BD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762" y="689187"/>
            <a:ext cx="10210800" cy="5953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Afbeelding 5" descr="Afbeelding met schets, tekening, kaart, diagram&#10;&#10;Door AI gegenereerde inhoud is mogelijk onjuist.">
            <a:extLst>
              <a:ext uri="{FF2B5EF4-FFF2-40B4-BE49-F238E27FC236}">
                <a16:creationId xmlns:a16="http://schemas.microsoft.com/office/drawing/2014/main" id="{22340EAB-4B3B-E04F-79D6-B3588E8821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658" y="70335"/>
            <a:ext cx="569601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 descr="Afbeelding met kaart, tekst, schets&#10;&#10;Door AI gegenereerde inhoud is mogelijk onjuist.">
            <a:extLst>
              <a:ext uri="{FF2B5EF4-FFF2-40B4-BE49-F238E27FC236}">
                <a16:creationId xmlns:a16="http://schemas.microsoft.com/office/drawing/2014/main" id="{DC8D653D-C67D-C8EC-B06B-8509710BF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3" y="527799"/>
            <a:ext cx="10210800" cy="5953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3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F757-344E-DB9B-56C4-8F5EE15C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733F51-C690-1E94-8129-3F083D31B9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5F2200E-47F0-5A67-D763-07B59EBDBA98}"/>
              </a:ext>
            </a:extLst>
          </p:cNvPr>
          <p:cNvSpPr txBox="1"/>
          <p:nvPr/>
        </p:nvSpPr>
        <p:spPr>
          <a:xfrm>
            <a:off x="8210746" y="296967"/>
            <a:ext cx="37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+mj-lt"/>
              </a:rPr>
              <a:t>PDOK FACTS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5D07FCC-5995-091E-CB80-1A461877DBB7}"/>
              </a:ext>
            </a:extLst>
          </p:cNvPr>
          <p:cNvSpPr txBox="1"/>
          <p:nvPr/>
        </p:nvSpPr>
        <p:spPr>
          <a:xfrm>
            <a:off x="2469383" y="2707025"/>
            <a:ext cx="105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Common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37" name="Afbeelding 36" descr="PDOK diap.ai">
            <a:extLst>
              <a:ext uri="{FF2B5EF4-FFF2-40B4-BE49-F238E27FC236}">
                <a16:creationId xmlns:a16="http://schemas.microsoft.com/office/drawing/2014/main" id="{9170436F-3053-0641-C5DC-F76BCAAB9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9" y="0"/>
            <a:ext cx="2252878" cy="1083115"/>
          </a:xfrm>
          <a:prstGeom prst="rect">
            <a:avLst/>
          </a:prstGeom>
        </p:spPr>
      </p:pic>
      <p:grpSp>
        <p:nvGrpSpPr>
          <p:cNvPr id="39" name="Groep 38">
            <a:extLst>
              <a:ext uri="{FF2B5EF4-FFF2-40B4-BE49-F238E27FC236}">
                <a16:creationId xmlns:a16="http://schemas.microsoft.com/office/drawing/2014/main" id="{744F7EC1-5C90-D0BD-9F90-04018B08CE2D}"/>
              </a:ext>
            </a:extLst>
          </p:cNvPr>
          <p:cNvGrpSpPr/>
          <p:nvPr/>
        </p:nvGrpSpPr>
        <p:grpSpPr>
          <a:xfrm>
            <a:off x="0" y="0"/>
            <a:ext cx="12192000" cy="1094881"/>
            <a:chOff x="0" y="0"/>
            <a:chExt cx="12192000" cy="1094881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EBD08CCA-03CC-37AA-E1DC-64E9CC72E8E2}"/>
                </a:ext>
              </a:extLst>
            </p:cNvPr>
            <p:cNvSpPr/>
            <p:nvPr/>
          </p:nvSpPr>
          <p:spPr>
            <a:xfrm>
              <a:off x="0" y="0"/>
              <a:ext cx="12192000" cy="1082261"/>
            </a:xfrm>
            <a:prstGeom prst="rect">
              <a:avLst/>
            </a:prstGeom>
            <a:solidFill>
              <a:srgbClr val="1A1E4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41" name="Afbeelding 40" descr="PDOK diap.ai">
              <a:extLst>
                <a:ext uri="{FF2B5EF4-FFF2-40B4-BE49-F238E27FC236}">
                  <a16:creationId xmlns:a16="http://schemas.microsoft.com/office/drawing/2014/main" id="{8E11DF2F-CFD5-CCD5-AC53-650326E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881" y="0"/>
              <a:ext cx="2252878" cy="1083115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36509E9-6A6B-868B-15A1-E5742BD3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4881" cy="1094881"/>
            </a:xfrm>
            <a:prstGeom prst="rect">
              <a:avLst/>
            </a:prstGeom>
            <a:noFill/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CDC2A46-C5BB-01E8-9043-F825888C0C2F}"/>
              </a:ext>
            </a:extLst>
          </p:cNvPr>
          <p:cNvSpPr txBox="1">
            <a:spLocks/>
          </p:cNvSpPr>
          <p:nvPr/>
        </p:nvSpPr>
        <p:spPr>
          <a:xfrm>
            <a:off x="838200" y="62057"/>
            <a:ext cx="10515600" cy="96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4400" dirty="0">
                <a:solidFill>
                  <a:schemeClr val="bg1"/>
                </a:solidFill>
                <a:latin typeface="+mn-lt"/>
              </a:rPr>
              <a:t>Nette </a:t>
            </a:r>
            <a:r>
              <a:rPr lang="nl-NL" sz="4400" dirty="0" err="1">
                <a:solidFill>
                  <a:schemeClr val="bg1"/>
                </a:solidFill>
                <a:latin typeface="+mn-lt"/>
              </a:rPr>
              <a:t>vectortiles</a:t>
            </a:r>
            <a:endParaRPr lang="nl-NL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CA16AA2-09ED-9A45-2B20-2AD4DBEE9383}"/>
              </a:ext>
            </a:extLst>
          </p:cNvPr>
          <p:cNvSpPr txBox="1"/>
          <p:nvPr/>
        </p:nvSpPr>
        <p:spPr>
          <a:xfrm>
            <a:off x="2147519" y="1733006"/>
            <a:ext cx="8119887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Voorspelbaar resultaat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Geen artefacten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Op het detailniveau van het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vectortilegrid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 (256*256) ziet het er goed 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Geen ringen door elkaar heen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Weglaten van lijnen en kleine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geometriën</a:t>
            </a:r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Topologybehoud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 per polygoon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Let op geometrietype</a:t>
            </a:r>
          </a:p>
        </p:txBody>
      </p:sp>
    </p:spTree>
    <p:extLst>
      <p:ext uri="{BB962C8B-B14F-4D97-AF65-F5344CB8AC3E}">
        <p14:creationId xmlns:p14="http://schemas.microsoft.com/office/powerpoint/2010/main" val="318115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jdelijke aanduiding voor afbeelding 14" descr="Afbeelding met lucht, buiten, gras&#10;&#10;Automatisch gegenereerde beschrijving">
            <a:extLst>
              <a:ext uri="{FF2B5EF4-FFF2-40B4-BE49-F238E27FC236}">
                <a16:creationId xmlns:a16="http://schemas.microsoft.com/office/drawing/2014/main" id="{FA6E698C-24CB-A714-B973-4882CF561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8A27ABA3-C33D-41DC-1E68-E3A08E31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Benodigdheden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23BF4B-CA51-30F1-6300-0B8B160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D69A-4E25-7653-5C24-99238E57F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Laptop per deelnemer</a:t>
            </a:r>
          </a:p>
          <a:p>
            <a:endParaRPr lang="nl-NL" dirty="0"/>
          </a:p>
          <a:p>
            <a:r>
              <a:rPr lang="nl-NL" dirty="0"/>
              <a:t>QGIS of Visual Studio of </a:t>
            </a:r>
            <a:r>
              <a:rPr lang="nl-NL" dirty="0" err="1"/>
              <a:t>Notepad</a:t>
            </a:r>
            <a:endParaRPr lang="nl-NL" dirty="0"/>
          </a:p>
          <a:p>
            <a:endParaRPr lang="nl-NL" dirty="0"/>
          </a:p>
          <a:p>
            <a:r>
              <a:rPr lang="nl-NL" dirty="0"/>
              <a:t>Internetverbinding (</a:t>
            </a:r>
            <a:r>
              <a:rPr lang="nl-NL" dirty="0" err="1"/>
              <a:t>Geonovum</a:t>
            </a:r>
            <a:r>
              <a:rPr lang="nl-NL" dirty="0"/>
              <a:t>-Gast) </a:t>
            </a:r>
          </a:p>
          <a:p>
            <a:endParaRPr lang="nl-NL" dirty="0"/>
          </a:p>
          <a:p>
            <a:r>
              <a:rPr lang="nl-NL" dirty="0"/>
              <a:t>Oefenbestanden (PDOK) en handleiding (</a:t>
            </a:r>
            <a:r>
              <a:rPr lang="nl-NL" dirty="0" err="1"/>
              <a:t>GitHUB</a:t>
            </a:r>
            <a:r>
              <a:rPr lang="nl-NL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98498C-B82F-8DA4-28B8-736B5F508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998" y="0"/>
            <a:ext cx="6096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7ED0E-EC4F-81BE-21B0-C8BEE88E8A8D}"/>
              </a:ext>
            </a:extLst>
          </p:cNvPr>
          <p:cNvSpPr txBox="1"/>
          <p:nvPr/>
        </p:nvSpPr>
        <p:spPr>
          <a:xfrm>
            <a:off x="6095998" y="6092824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Tiles in the floor of the terminal 2 of the Prague Airport, Czech Republic. (Joan </a:t>
            </a:r>
            <a:r>
              <a:rPr lang="en-US" b="1" i="0" err="1">
                <a:solidFill>
                  <a:schemeClr val="bg1"/>
                </a:solidFill>
                <a:effectLst/>
                <a:latin typeface="Overpass"/>
              </a:rPr>
              <a:t>Masó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, September 2022, CC0)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15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C209-F25B-03B0-6E4C-76FD0E08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ECC04B-2CA0-DC38-0906-4A44A0B16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C51D3D26-9AE2-BF5D-0645-09098F706647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FD8DAF3-7750-5B02-9F67-472CB2E3D2D5}"/>
              </a:ext>
            </a:extLst>
          </p:cNvPr>
          <p:cNvSpPr txBox="1"/>
          <p:nvPr/>
        </p:nvSpPr>
        <p:spPr>
          <a:xfrm>
            <a:off x="6000632" y="168421"/>
            <a:ext cx="1530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 err="1">
                <a:solidFill>
                  <a:schemeClr val="bg1"/>
                </a:solidFill>
              </a:rPr>
              <a:t>Outro</a:t>
            </a:r>
            <a:endParaRPr lang="nl-NL" sz="44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F3F78FE-1F46-13F8-D4DB-D8C56861C846}"/>
              </a:ext>
            </a:extLst>
          </p:cNvPr>
          <p:cNvSpPr txBox="1"/>
          <p:nvPr/>
        </p:nvSpPr>
        <p:spPr>
          <a:xfrm>
            <a:off x="2147519" y="1733006"/>
            <a:ext cx="811988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 = visualisatie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: clientside meer mogelijk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in OGC API in samenhang met features</a:t>
            </a:r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PDOK </a:t>
            </a:r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vectortiles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zijn correct</a:t>
            </a:r>
          </a:p>
        </p:txBody>
      </p:sp>
      <p:pic>
        <p:nvPicPr>
          <p:cNvPr id="2" name="Afbeelding 1" descr="PDOK diap.ai">
            <a:extLst>
              <a:ext uri="{FF2B5EF4-FFF2-40B4-BE49-F238E27FC236}">
                <a16:creationId xmlns:a16="http://schemas.microsoft.com/office/drawing/2014/main" id="{BD8AAF17-7781-EF9D-4267-17BF24882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1" y="-246"/>
            <a:ext cx="2252878" cy="10831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8E5CE8E-7894-CB88-9CCD-17AE86D7A9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4881" cy="109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7784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FD5247-6CDB-A596-92CD-1920EC5A4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 descr="PDOK diap.ai">
            <a:extLst>
              <a:ext uri="{FF2B5EF4-FFF2-40B4-BE49-F238E27FC236}">
                <a16:creationId xmlns:a16="http://schemas.microsoft.com/office/drawing/2014/main" id="{B2EC01E9-2077-4F0B-9A47-8058F3F6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"/>
            <a:ext cx="2252878" cy="108311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8820B33-5E9F-4BEB-817B-F10ECF4A22CC}"/>
              </a:ext>
            </a:extLst>
          </p:cNvPr>
          <p:cNvSpPr txBox="1"/>
          <p:nvPr/>
        </p:nvSpPr>
        <p:spPr>
          <a:xfrm>
            <a:off x="3307029" y="227082"/>
            <a:ext cx="666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solidFill>
                  <a:schemeClr val="bg1"/>
                </a:solidFill>
              </a:rPr>
              <a:t>PDOK websites en Viewer 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9C2F173-6F76-4F7A-B5FE-D339FF470E0C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pic>
        <p:nvPicPr>
          <p:cNvPr id="16" name="Afbeelding 15" descr="PDOK diap.ai">
            <a:extLst>
              <a:ext uri="{FF2B5EF4-FFF2-40B4-BE49-F238E27FC236}">
                <a16:creationId xmlns:a16="http://schemas.microsoft.com/office/drawing/2014/main" id="{F3D7828E-5004-4757-B2C5-F72D387D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252878" cy="108311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9182CC0-0349-4A89-8852-DA8C81C1715A}"/>
              </a:ext>
            </a:extLst>
          </p:cNvPr>
          <p:cNvSpPr txBox="1"/>
          <p:nvPr/>
        </p:nvSpPr>
        <p:spPr>
          <a:xfrm>
            <a:off x="4193735" y="168421"/>
            <a:ext cx="217604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4400" dirty="0">
                <a:solidFill>
                  <a:schemeClr val="bg1"/>
                </a:solidFill>
              </a:rPr>
              <a:t>Vragen?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7FF2676-89FF-BF70-9628-462F58A71ABA}"/>
              </a:ext>
            </a:extLst>
          </p:cNvPr>
          <p:cNvSpPr txBox="1"/>
          <p:nvPr/>
        </p:nvSpPr>
        <p:spPr>
          <a:xfrm>
            <a:off x="4193735" y="710361"/>
            <a:ext cx="83497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40000" dirty="0">
                <a:solidFill>
                  <a:srgbClr val="1A1E4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5364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CC59F4-1C31-64A2-51BD-8D1F4864A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99699AC-8F3C-2DFE-DCE1-424D9870EA36}"/>
              </a:ext>
            </a:extLst>
          </p:cNvPr>
          <p:cNvSpPr/>
          <p:nvPr/>
        </p:nvSpPr>
        <p:spPr>
          <a:xfrm>
            <a:off x="0" y="3353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pic>
        <p:nvPicPr>
          <p:cNvPr id="7" name="Afbeelding 6" descr="PDOK diap.ai">
            <a:extLst>
              <a:ext uri="{FF2B5EF4-FFF2-40B4-BE49-F238E27FC236}">
                <a16:creationId xmlns:a16="http://schemas.microsoft.com/office/drawing/2014/main" id="{557DCDF6-1B1C-808F-A97E-E5898A1EE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252878" cy="10831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1F27FC-DE06-EDBA-B249-692C0799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57"/>
            <a:ext cx="10515600" cy="96188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chemeClr val="bg1"/>
                </a:solidFill>
                <a:cs typeface="Calibri Light"/>
              </a:rPr>
              <a:t>Hoe is PDOK te gebruiken?</a:t>
            </a:r>
          </a:p>
        </p:txBody>
      </p:sp>
      <p:sp>
        <p:nvSpPr>
          <p:cNvPr id="18" name="Tijdelijke aanduiding voor inhoud 11">
            <a:extLst>
              <a:ext uri="{FF2B5EF4-FFF2-40B4-BE49-F238E27FC236}">
                <a16:creationId xmlns:a16="http://schemas.microsoft.com/office/drawing/2014/main" id="{40265D0F-1AFE-0CFE-8D15-7D179BE03C8C}"/>
              </a:ext>
            </a:extLst>
          </p:cNvPr>
          <p:cNvSpPr txBox="1">
            <a:spLocks/>
          </p:cNvSpPr>
          <p:nvPr/>
        </p:nvSpPr>
        <p:spPr>
          <a:xfrm>
            <a:off x="5452143" y="3371717"/>
            <a:ext cx="1839615" cy="1176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chemeClr val="bg1"/>
                </a:solidFill>
                <a:cs typeface="Calibri"/>
              </a:rPr>
              <a:t>Hoe dan?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718CBD-F3C7-CE82-E48C-CE7967D8FFBB}"/>
              </a:ext>
            </a:extLst>
          </p:cNvPr>
          <p:cNvSpPr txBox="1">
            <a:spLocks/>
          </p:cNvSpPr>
          <p:nvPr/>
        </p:nvSpPr>
        <p:spPr>
          <a:xfrm>
            <a:off x="838200" y="1708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3400" dirty="0">
                <a:solidFill>
                  <a:srgbClr val="1A1E4F"/>
                </a:solidFill>
              </a:rPr>
              <a:t>Voor zowel nu en de toekomst (</a:t>
            </a:r>
            <a:r>
              <a:rPr lang="nl-NL" sz="3400" dirty="0" err="1">
                <a:solidFill>
                  <a:srgbClr val="1A1E4F"/>
                </a:solidFill>
              </a:rPr>
              <a:t>Webservice</a:t>
            </a:r>
            <a:r>
              <a:rPr lang="nl-NL" sz="3400" dirty="0">
                <a:solidFill>
                  <a:srgbClr val="1A1E4F"/>
                </a:solidFill>
              </a:rPr>
              <a:t> </a:t>
            </a:r>
            <a:r>
              <a:rPr lang="nl-NL" sz="3400" dirty="0" err="1">
                <a:solidFill>
                  <a:srgbClr val="1A1E4F"/>
                </a:solidFill>
              </a:rPr>
              <a:t>vs</a:t>
            </a:r>
            <a:r>
              <a:rPr lang="nl-NL" sz="3400" dirty="0">
                <a:solidFill>
                  <a:srgbClr val="1A1E4F"/>
                </a:solidFill>
              </a:rPr>
              <a:t> OGC API)</a:t>
            </a:r>
          </a:p>
          <a:p>
            <a:pPr marL="0" indent="0">
              <a:buNone/>
            </a:pPr>
            <a:r>
              <a:rPr lang="nl-NL" sz="3200" dirty="0">
                <a:solidFill>
                  <a:srgbClr val="1A1E4F"/>
                </a:solidFill>
              </a:rPr>
              <a:t>Bedenk goed welk koppelvlak en hoe je deze wilt gebruiken.</a:t>
            </a:r>
          </a:p>
          <a:p>
            <a:r>
              <a:rPr lang="nl-NL" sz="3200" dirty="0">
                <a:solidFill>
                  <a:srgbClr val="1A1E4F"/>
                </a:solidFill>
              </a:rPr>
              <a:t>Hulp hierbij nodig of vragen hierover -&gt;</a:t>
            </a:r>
            <a:r>
              <a:rPr lang="nl-NL" sz="3200" dirty="0"/>
              <a:t> </a:t>
            </a:r>
            <a:r>
              <a:rPr lang="nl-NL" sz="3200" dirty="0">
                <a:hlinkClick r:id="rId4"/>
              </a:rPr>
              <a:t>https://geoforum.nl</a:t>
            </a:r>
            <a:r>
              <a:rPr lang="nl-NL" sz="3200" dirty="0"/>
              <a:t> </a:t>
            </a:r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r>
              <a:rPr lang="nl-NL" sz="3200" dirty="0">
                <a:solidFill>
                  <a:srgbClr val="1A1E4F"/>
                </a:solidFill>
              </a:rPr>
              <a:t>Verwachtingen m.b.t. PDOK</a:t>
            </a:r>
          </a:p>
          <a:p>
            <a:r>
              <a:rPr lang="nl-NL" sz="3200" dirty="0">
                <a:solidFill>
                  <a:srgbClr val="1A1E4F"/>
                </a:solidFill>
              </a:rPr>
              <a:t>Support op ‘laatste’ versie van de specificatie</a:t>
            </a:r>
          </a:p>
          <a:p>
            <a:pPr lvl="1"/>
            <a:r>
              <a:rPr lang="nl-NL" sz="2800" dirty="0">
                <a:solidFill>
                  <a:srgbClr val="1A1E4F"/>
                </a:solidFill>
              </a:rPr>
              <a:t>Geen </a:t>
            </a:r>
            <a:r>
              <a:rPr lang="nl-NL" sz="2800" dirty="0" err="1">
                <a:solidFill>
                  <a:srgbClr val="1A1E4F"/>
                </a:solidFill>
              </a:rPr>
              <a:t>vendor</a:t>
            </a:r>
            <a:r>
              <a:rPr lang="nl-NL" sz="2800" dirty="0">
                <a:solidFill>
                  <a:srgbClr val="1A1E4F"/>
                </a:solidFill>
              </a:rPr>
              <a:t> </a:t>
            </a:r>
            <a:r>
              <a:rPr lang="nl-NL" sz="2800" dirty="0" err="1">
                <a:solidFill>
                  <a:srgbClr val="1A1E4F"/>
                </a:solidFill>
              </a:rPr>
              <a:t>specific</a:t>
            </a:r>
            <a:r>
              <a:rPr lang="nl-NL" sz="2800" dirty="0">
                <a:solidFill>
                  <a:srgbClr val="1A1E4F"/>
                </a:solidFill>
              </a:rPr>
              <a:t> </a:t>
            </a:r>
            <a:r>
              <a:rPr lang="nl-NL" sz="2800" dirty="0" err="1">
                <a:solidFill>
                  <a:srgbClr val="1A1E4F"/>
                </a:solidFill>
              </a:rPr>
              <a:t>implementations</a:t>
            </a:r>
            <a:r>
              <a:rPr lang="nl-NL" sz="2800" dirty="0">
                <a:solidFill>
                  <a:srgbClr val="1A1E4F"/>
                </a:solidFill>
              </a:rPr>
              <a:t> (om </a:t>
            </a:r>
            <a:r>
              <a:rPr lang="nl-NL" sz="2800" b="1" dirty="0" err="1">
                <a:solidFill>
                  <a:srgbClr val="1A1E4F"/>
                </a:solidFill>
              </a:rPr>
              <a:t>vendor</a:t>
            </a:r>
            <a:r>
              <a:rPr lang="nl-NL" sz="2800" b="1" dirty="0">
                <a:solidFill>
                  <a:srgbClr val="1A1E4F"/>
                </a:solidFill>
              </a:rPr>
              <a:t> </a:t>
            </a:r>
            <a:r>
              <a:rPr lang="nl-NL" sz="2800" b="1" dirty="0" err="1">
                <a:solidFill>
                  <a:srgbClr val="1A1E4F"/>
                </a:solidFill>
              </a:rPr>
              <a:t>lock</a:t>
            </a:r>
            <a:r>
              <a:rPr lang="nl-NL" sz="2800" b="1" dirty="0">
                <a:solidFill>
                  <a:srgbClr val="1A1E4F"/>
                </a:solidFill>
              </a:rPr>
              <a:t>-in </a:t>
            </a:r>
            <a:r>
              <a:rPr lang="nl-NL" sz="2800" dirty="0">
                <a:solidFill>
                  <a:srgbClr val="1A1E4F"/>
                </a:solidFill>
              </a:rPr>
              <a:t>te voorkomen)</a:t>
            </a:r>
          </a:p>
          <a:p>
            <a:r>
              <a:rPr lang="nl-NL" sz="3200" dirty="0">
                <a:solidFill>
                  <a:srgbClr val="1A1E4F"/>
                </a:solidFill>
              </a:rPr>
              <a:t>Maatregelen m.b.t. </a:t>
            </a:r>
            <a:r>
              <a:rPr lang="nl-NL" sz="3200" dirty="0" err="1">
                <a:solidFill>
                  <a:srgbClr val="1A1E4F"/>
                </a:solidFill>
              </a:rPr>
              <a:t>scraping</a:t>
            </a:r>
            <a:r>
              <a:rPr lang="nl-NL" sz="3200" dirty="0">
                <a:solidFill>
                  <a:srgbClr val="1A1E4F"/>
                </a:solidFill>
              </a:rPr>
              <a:t>/</a:t>
            </a:r>
            <a:r>
              <a:rPr lang="nl-NL" sz="3200" dirty="0" err="1">
                <a:solidFill>
                  <a:srgbClr val="1A1E4F"/>
                </a:solidFill>
              </a:rPr>
              <a:t>deep-paging</a:t>
            </a:r>
            <a:r>
              <a:rPr lang="nl-NL" sz="3200" dirty="0">
                <a:solidFill>
                  <a:srgbClr val="1A1E4F"/>
                </a:solidFill>
              </a:rPr>
              <a:t> </a:t>
            </a:r>
          </a:p>
          <a:p>
            <a:pPr lvl="1"/>
            <a:r>
              <a:rPr lang="nl-NL" sz="2800" dirty="0">
                <a:solidFill>
                  <a:srgbClr val="1A1E4F"/>
                </a:solidFill>
              </a:rPr>
              <a:t>PDOK is niet een private </a:t>
            </a:r>
            <a:r>
              <a:rPr lang="nl-NL" sz="2800" dirty="0" err="1">
                <a:solidFill>
                  <a:srgbClr val="1A1E4F"/>
                </a:solidFill>
              </a:rPr>
              <a:t>cloud</a:t>
            </a:r>
            <a:r>
              <a:rPr lang="nl-NL" sz="2800" dirty="0">
                <a:solidFill>
                  <a:srgbClr val="1A1E4F"/>
                </a:solidFill>
              </a:rPr>
              <a:t>/rekencentrum</a:t>
            </a:r>
          </a:p>
          <a:p>
            <a:pPr lvl="1"/>
            <a:r>
              <a:rPr lang="nl-NL" sz="2800" dirty="0">
                <a:solidFill>
                  <a:srgbClr val="1A1E4F"/>
                </a:solidFill>
              </a:rPr>
              <a:t>PDOK levert </a:t>
            </a:r>
            <a:r>
              <a:rPr lang="nl-NL" sz="2800" dirty="0" err="1">
                <a:solidFill>
                  <a:srgbClr val="1A1E4F"/>
                </a:solidFill>
              </a:rPr>
              <a:t>halffabrikaten</a:t>
            </a:r>
            <a:endParaRPr lang="nl-NL" sz="2800" dirty="0">
              <a:solidFill>
                <a:srgbClr val="1A1E4F"/>
              </a:solidFill>
            </a:endParaRPr>
          </a:p>
          <a:p>
            <a:r>
              <a:rPr lang="nl-NL" sz="3200" dirty="0">
                <a:solidFill>
                  <a:srgbClr val="1A1E4F"/>
                </a:solidFill>
              </a:rPr>
              <a:t>(eigen) Templating heeft risico’s, gebruik de </a:t>
            </a:r>
            <a:r>
              <a:rPr lang="nl-NL" sz="3200" dirty="0" err="1">
                <a:solidFill>
                  <a:srgbClr val="1A1E4F"/>
                </a:solidFill>
              </a:rPr>
              <a:t>Capabilities</a:t>
            </a:r>
            <a:r>
              <a:rPr lang="nl-NL" sz="3200" dirty="0">
                <a:solidFill>
                  <a:srgbClr val="1A1E4F"/>
                </a:solidFill>
              </a:rPr>
              <a:t> / </a:t>
            </a:r>
            <a:r>
              <a:rPr lang="nl-NL" sz="3200" dirty="0" err="1">
                <a:solidFill>
                  <a:srgbClr val="1A1E4F"/>
                </a:solidFill>
              </a:rPr>
              <a:t>openapi</a:t>
            </a:r>
            <a:r>
              <a:rPr lang="nl-NL" sz="3200" dirty="0">
                <a:solidFill>
                  <a:srgbClr val="1A1E4F"/>
                </a:solidFill>
              </a:rPr>
              <a:t> </a:t>
            </a:r>
            <a:r>
              <a:rPr lang="nl-NL" sz="3200" dirty="0" err="1">
                <a:solidFill>
                  <a:srgbClr val="1A1E4F"/>
                </a:solidFill>
              </a:rPr>
              <a:t>specs</a:t>
            </a:r>
            <a:endParaRPr lang="nl-NL" sz="3200" dirty="0">
              <a:solidFill>
                <a:srgbClr val="1A1E4F"/>
              </a:solidFill>
            </a:endParaRPr>
          </a:p>
          <a:p>
            <a:pPr marL="514350" indent="-514350">
              <a:buAutoNum type="arabicPeriod"/>
            </a:pPr>
            <a:endParaRPr lang="nl-NL" sz="3200" dirty="0">
              <a:solidFill>
                <a:srgbClr val="1A1E4F"/>
              </a:solidFill>
            </a:endParaRPr>
          </a:p>
          <a:p>
            <a:pPr marL="0" indent="0">
              <a:buNone/>
            </a:pPr>
            <a:r>
              <a:rPr lang="nl-NL" sz="3200" dirty="0">
                <a:solidFill>
                  <a:srgbClr val="1A1E4F"/>
                </a:solidFill>
              </a:rPr>
              <a:t>Om te zorgen dat er het </a:t>
            </a:r>
            <a:r>
              <a:rPr lang="nl-NL" sz="3200" b="1" dirty="0">
                <a:solidFill>
                  <a:srgbClr val="1A1E4F"/>
                </a:solidFill>
              </a:rPr>
              <a:t>juiste </a:t>
            </a:r>
            <a:r>
              <a:rPr lang="nl-NL" sz="3200" b="1" dirty="0" err="1">
                <a:solidFill>
                  <a:srgbClr val="1A1E4F"/>
                </a:solidFill>
              </a:rPr>
              <a:t>request</a:t>
            </a:r>
            <a:r>
              <a:rPr lang="nl-NL" sz="3200" b="1" dirty="0">
                <a:solidFill>
                  <a:srgbClr val="1A1E4F"/>
                </a:solidFill>
              </a:rPr>
              <a:t> voor de juiste vraag </a:t>
            </a:r>
            <a:r>
              <a:rPr lang="nl-NL" sz="3200" dirty="0">
                <a:solidFill>
                  <a:srgbClr val="1A1E4F"/>
                </a:solidFill>
              </a:rPr>
              <a:t>gebruikt wordt</a:t>
            </a:r>
          </a:p>
        </p:txBody>
      </p:sp>
    </p:spTree>
    <p:extLst>
      <p:ext uri="{BB962C8B-B14F-4D97-AF65-F5344CB8AC3E}">
        <p14:creationId xmlns:p14="http://schemas.microsoft.com/office/powerpoint/2010/main" val="158195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2A2E84-B624-DFF4-B5E2-E0582CAA4D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 descr="PDOK diap.ai">
            <a:extLst>
              <a:ext uri="{FF2B5EF4-FFF2-40B4-BE49-F238E27FC236}">
                <a16:creationId xmlns:a16="http://schemas.microsoft.com/office/drawing/2014/main" id="{B2EC01E9-2077-4F0B-9A47-8058F3F6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"/>
            <a:ext cx="2252878" cy="108311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8820B33-5E9F-4BEB-817B-F10ECF4A22CC}"/>
              </a:ext>
            </a:extLst>
          </p:cNvPr>
          <p:cNvSpPr txBox="1"/>
          <p:nvPr/>
        </p:nvSpPr>
        <p:spPr>
          <a:xfrm>
            <a:off x="3307029" y="227082"/>
            <a:ext cx="666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solidFill>
                  <a:schemeClr val="bg1"/>
                </a:solidFill>
              </a:rPr>
              <a:t>PDOK websites en Viewer 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9C2F173-6F76-4F7A-B5FE-D339FF470E0C}"/>
              </a:ext>
            </a:extLst>
          </p:cNvPr>
          <p:cNvSpPr/>
          <p:nvPr/>
        </p:nvSpPr>
        <p:spPr>
          <a:xfrm>
            <a:off x="0" y="12012"/>
            <a:ext cx="12192000" cy="1082261"/>
          </a:xfrm>
          <a:prstGeom prst="rect">
            <a:avLst/>
          </a:prstGeom>
          <a:solidFill>
            <a:srgbClr val="1A1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="1"/>
          </a:p>
        </p:txBody>
      </p:sp>
      <p:pic>
        <p:nvPicPr>
          <p:cNvPr id="16" name="Afbeelding 15" descr="PDOK diap.ai">
            <a:extLst>
              <a:ext uri="{FF2B5EF4-FFF2-40B4-BE49-F238E27FC236}">
                <a16:creationId xmlns:a16="http://schemas.microsoft.com/office/drawing/2014/main" id="{F3D7828E-5004-4757-B2C5-F72D387D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252878" cy="108311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9182CC0-0349-4A89-8852-DA8C81C1715A}"/>
              </a:ext>
            </a:extLst>
          </p:cNvPr>
          <p:cNvSpPr txBox="1"/>
          <p:nvPr/>
        </p:nvSpPr>
        <p:spPr>
          <a:xfrm>
            <a:off x="5956815" y="168421"/>
            <a:ext cx="161775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 sz="4400">
                <a:solidFill>
                  <a:schemeClr val="bg1"/>
                </a:solidFill>
              </a:rPr>
              <a:t>Wil je 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B63C219-E1B9-46D4-861F-2F8D00882490}"/>
              </a:ext>
            </a:extLst>
          </p:cNvPr>
          <p:cNvSpPr/>
          <p:nvPr/>
        </p:nvSpPr>
        <p:spPr>
          <a:xfrm>
            <a:off x="786611" y="1416612"/>
            <a:ext cx="10911172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400" b="1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Iets vragen?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Dan kan dat via het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Geoforum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of de PDOK klantenservice:</a:t>
            </a:r>
            <a:endParaRPr lang="nl-NL" sz="2000" dirty="0">
              <a:solidFill>
                <a:schemeClr val="accent1">
                  <a:lumMod val="5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Courier New"/>
              <a:buChar char="o"/>
            </a:pPr>
            <a:r>
              <a:rPr lang="nl-NL" sz="2400" dirty="0">
                <a:solidFill>
                  <a:srgbClr val="000000"/>
                </a:solidFill>
                <a:ea typeface="Calibri"/>
                <a:cs typeface="Calibri"/>
                <a:hlinkClick r:id="rId3"/>
              </a:rPr>
              <a:t>https</a:t>
            </a:r>
            <a:r>
              <a:rPr lang="nl-NL" sz="2400" dirty="0">
                <a:ea typeface="+mn-lt"/>
                <a:cs typeface="+mn-lt"/>
                <a:hlinkClick r:id="rId3"/>
              </a:rPr>
              <a:t>://geoforum.nl</a:t>
            </a:r>
            <a:endParaRPr lang="nl-NL" sz="2000" dirty="0">
              <a:ea typeface="Calibri"/>
              <a:cs typeface="Calibri"/>
            </a:endParaRPr>
          </a:p>
          <a:p>
            <a:pPr marL="342900" indent="-342900">
              <a:buFont typeface="Courier New"/>
              <a:buChar char="o"/>
            </a:pPr>
            <a:r>
              <a:rPr lang="nl-NL" sz="2400" dirty="0">
                <a:ea typeface="+mn-lt"/>
                <a:cs typeface="+mn-lt"/>
                <a:hlinkClick r:id="rId4"/>
              </a:rPr>
              <a:t>https://formulieren.kadaster.nl/contact-pdok</a:t>
            </a:r>
            <a:r>
              <a:rPr lang="nl-NL" sz="2400" dirty="0">
                <a:ea typeface="+mn-lt"/>
                <a:cs typeface="+mn-lt"/>
              </a:rPr>
              <a:t> </a:t>
            </a:r>
            <a:endParaRPr lang="nl-NL" sz="2000" dirty="0">
              <a:ea typeface="Calibri" panose="020F0502020204030204"/>
              <a:cs typeface="Calibri" panose="020F0502020204030204"/>
            </a:endParaRPr>
          </a:p>
          <a:p>
            <a:endParaRPr lang="nl-NL" sz="2400" b="1" dirty="0">
              <a:solidFill>
                <a:schemeClr val="accent1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nl-NL" sz="2400" b="1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Meedenken met PDOK?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 Geef je op voor het klantenpanel:</a:t>
            </a:r>
          </a:p>
          <a:p>
            <a:pPr marL="342900" indent="-342900">
              <a:buFont typeface="Courier New"/>
              <a:buChar char="o"/>
            </a:pPr>
            <a:r>
              <a:rPr lang="nl-NL" sz="2400" dirty="0">
                <a:ea typeface="+mn-lt"/>
                <a:cs typeface="+mn-lt"/>
                <a:hlinkClick r:id="rId5"/>
              </a:rPr>
              <a:t>https://www.pdok.nl/-/doe-mee-met-het-pdok-klantenpanel</a:t>
            </a:r>
            <a:endParaRPr lang="nl-NL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br>
              <a:rPr lang="nl-NL" sz="2400" dirty="0">
                <a:solidFill>
                  <a:srgbClr val="000000"/>
                </a:solidFill>
                <a:ea typeface="Calibri"/>
                <a:cs typeface="Calibri"/>
              </a:rPr>
            </a:br>
            <a:r>
              <a:rPr lang="nl-NL" sz="2400" b="1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Op de hoogte blijven van nieuws en meldingen?</a:t>
            </a:r>
            <a:r>
              <a:rPr lang="nl-NL" sz="2400" dirty="0">
                <a:solidFill>
                  <a:srgbClr val="000000"/>
                </a:solidFill>
                <a:ea typeface="Calibri"/>
                <a:cs typeface="Calibri"/>
              </a:rPr>
              <a:t> Meld je aan voor de PDOK </a:t>
            </a:r>
            <a:r>
              <a:rPr lang="nl-NL" sz="2400" dirty="0" err="1">
                <a:solidFill>
                  <a:srgbClr val="000000"/>
                </a:solidFill>
                <a:ea typeface="Calibri"/>
                <a:cs typeface="Calibri"/>
              </a:rPr>
              <a:t>attenderingsservice</a:t>
            </a:r>
            <a:r>
              <a:rPr lang="nl-NL" sz="2400" dirty="0">
                <a:solidFill>
                  <a:srgbClr val="000000"/>
                </a:solidFill>
                <a:ea typeface="Calibri"/>
                <a:cs typeface="Calibri"/>
              </a:rPr>
              <a:t>  </a:t>
            </a:r>
            <a:endParaRPr lang="nl-NL" sz="2400" dirty="0">
              <a:ea typeface="+mn-lt"/>
              <a:cs typeface="+mn-lt"/>
            </a:endParaRPr>
          </a:p>
          <a:p>
            <a:pPr marL="457200" indent="-457200">
              <a:buFont typeface="Courier New"/>
              <a:buChar char="o"/>
            </a:pPr>
            <a:r>
              <a:rPr lang="nl-NL" sz="2400" dirty="0">
                <a:ea typeface="+mn-lt"/>
                <a:cs typeface="+mn-lt"/>
                <a:hlinkClick r:id="rId6"/>
              </a:rPr>
              <a:t>https://www.pdok.nl/attenderingsservice</a:t>
            </a:r>
            <a:r>
              <a:rPr lang="nl-NL" sz="2400" dirty="0">
                <a:ea typeface="+mn-lt"/>
                <a:cs typeface="+mn-lt"/>
              </a:rPr>
              <a:t>) </a:t>
            </a:r>
            <a:endParaRPr lang="nl-NL" sz="24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9" name="Picture 4" descr="Man with a question mark stock vector. Illustration of sign - 93700595">
            <a:extLst>
              <a:ext uri="{FF2B5EF4-FFF2-40B4-BE49-F238E27FC236}">
                <a16:creationId xmlns:a16="http://schemas.microsoft.com/office/drawing/2014/main" id="{CEAF357F-198D-41A0-A901-EBB235CF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5607" y="1836876"/>
            <a:ext cx="1931307" cy="20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786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BB21-A3E4-D142-8758-70A68C9D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D99C0-94E5-A6D2-D952-B16B987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Praktijk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005022-5839-93A3-964D-A5D21B4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44</a:t>
            </a:fld>
            <a:endParaRPr lang="nl-NL"/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09B77E-C86F-287C-9893-57138897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  <p:pic>
        <p:nvPicPr>
          <p:cNvPr id="1026" name="Picture 2" descr="2.865.600+ Koffie Stockfoto's, afbeeldingen en royalty-free beelden -  iStock | Koffiekop, Koffiebonen, Thee">
            <a:extLst>
              <a:ext uri="{FF2B5EF4-FFF2-40B4-BE49-F238E27FC236}">
                <a16:creationId xmlns:a16="http://schemas.microsoft.com/office/drawing/2014/main" id="{C3D10D25-DB01-A34F-4C72-84D4B84A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261" y="1751369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19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EAC9-A07C-D57F-5F9F-1786DB38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0ABFD-44BA-B3FB-D24C-C32E3C80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F6CBD6-9153-FC0A-87A6-265977DC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45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8ABB2-A1FA-B8F2-2245-A1EED426CBD1}"/>
              </a:ext>
            </a:extLst>
          </p:cNvPr>
          <p:cNvSpPr txBox="1"/>
          <p:nvPr/>
        </p:nvSpPr>
        <p:spPr>
          <a:xfrm>
            <a:off x="1243200" y="2868341"/>
            <a:ext cx="9007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2: OGC API Tiles in GIS software (QGIS)</a:t>
            </a:r>
            <a:endParaRPr lang="en-US" b="1" dirty="0"/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https://github.com/Geonovum/ogc-api-workshops/blob/main/01%20introductie/handson/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03-ogc-apis-in-GIS-software.md</a:t>
            </a:r>
          </a:p>
          <a:p>
            <a:endParaRPr lang="en-US" dirty="0">
              <a:solidFill>
                <a:srgbClr val="1F2328"/>
              </a:solidFill>
            </a:endParaRPr>
          </a:p>
          <a:p>
            <a:r>
              <a:rPr lang="en-US" dirty="0">
                <a:solidFill>
                  <a:srgbClr val="1F2328"/>
                </a:solidFill>
              </a:rPr>
              <a:t>(Deel 1: Tot </a:t>
            </a:r>
            <a:r>
              <a:rPr lang="en-US" dirty="0" err="1">
                <a:solidFill>
                  <a:srgbClr val="1F2328"/>
                </a:solidFill>
              </a:rPr>
              <a:t>aan</a:t>
            </a:r>
            <a:r>
              <a:rPr lang="en-US" dirty="0">
                <a:solidFill>
                  <a:srgbClr val="1F2328"/>
                </a:solidFill>
              </a:rPr>
              <a:t> BGT API Features in QGIS)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1DC42-FF50-5455-0ADE-B8791D820CB3}"/>
              </a:ext>
            </a:extLst>
          </p:cNvPr>
          <p:cNvSpPr txBox="1"/>
          <p:nvPr/>
        </p:nvSpPr>
        <p:spPr>
          <a:xfrm>
            <a:off x="1243200" y="4848147"/>
            <a:ext cx="93821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3: :OGC API Tiles in </a:t>
            </a:r>
            <a:r>
              <a:rPr lang="en-US" b="1" dirty="0" err="1">
                <a:solidFill>
                  <a:srgbClr val="1F2328"/>
                </a:solidFill>
              </a:rPr>
              <a:t>een</a:t>
            </a:r>
            <a:r>
              <a:rPr lang="en-US" b="1" dirty="0">
                <a:solidFill>
                  <a:srgbClr val="1F2328"/>
                </a:solidFill>
              </a:rPr>
              <a:t> Web Client (Visual Studio of Notepad)</a:t>
            </a:r>
          </a:p>
          <a:p>
            <a:r>
              <a:rPr lang="en-US" dirty="0"/>
              <a:t>https://github.com/Geonovum/ogc-api-workshops/blob/main/01%20introductie/handson/</a:t>
            </a:r>
            <a:br>
              <a:rPr lang="en-US" dirty="0"/>
            </a:br>
            <a:r>
              <a:rPr lang="en-US" dirty="0"/>
              <a:t>04-vector-tiles-in-web-map-clients.md</a:t>
            </a:r>
          </a:p>
          <a:p>
            <a:endParaRPr lang="en-US" dirty="0">
              <a:solidFill>
                <a:srgbClr val="1F232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7BCC7-ABD9-7FE4-CD32-7BDE0DA688BA}"/>
              </a:ext>
            </a:extLst>
          </p:cNvPr>
          <p:cNvSpPr txBox="1"/>
          <p:nvPr/>
        </p:nvSpPr>
        <p:spPr>
          <a:xfrm>
            <a:off x="1245079" y="1719532"/>
            <a:ext cx="94899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1: </a:t>
            </a:r>
            <a:r>
              <a:rPr lang="en-US" b="1" dirty="0" err="1">
                <a:solidFill>
                  <a:srgbClr val="1F2328"/>
                </a:solidFill>
              </a:rPr>
              <a:t>Verkennen</a:t>
            </a:r>
            <a:r>
              <a:rPr lang="en-US" b="1" dirty="0">
                <a:solidFill>
                  <a:srgbClr val="1F2328"/>
                </a:solidFill>
              </a:rPr>
              <a:t> van OGC API Tiles </a:t>
            </a:r>
            <a:r>
              <a:rPr lang="en-US" dirty="0">
                <a:solidFill>
                  <a:srgbClr val="1F2328"/>
                </a:solidFill>
              </a:rPr>
              <a:t> 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https://github.com/Geonovum/ogc-api-workshops/blob/main/01%20introductie/handson/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01-verkennen-vector-tiles.md</a:t>
            </a:r>
          </a:p>
        </p:txBody>
      </p:sp>
    </p:spTree>
    <p:extLst>
      <p:ext uri="{BB962C8B-B14F-4D97-AF65-F5344CB8AC3E}">
        <p14:creationId xmlns:p14="http://schemas.microsoft.com/office/powerpoint/2010/main" val="3479913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61B3-6B37-8971-AD10-D03C4E8AE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DE32B-AAE8-5B18-6D64-83BCC8A6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 opdrachten 1: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2E4E3D-481C-A20A-3FD4-CA8ECE33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46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9A250-3A71-03AB-812F-A8D1DCE166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55" y="1862205"/>
            <a:ext cx="4167186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CB9B37-6428-29C4-0953-6881E11D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7" y="2250587"/>
            <a:ext cx="6992326" cy="49536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0B64312-08C6-20ED-0CCE-5688542C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927" y="2745956"/>
            <a:ext cx="4929474" cy="32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2953931-EA78-5ECB-0700-2790E974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541" y="2750785"/>
            <a:ext cx="4929475" cy="32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2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B5A73-944B-42EB-5EA2-4C5B3E53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A1642-1C5F-0356-10F3-4591A487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 opdracht 1: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E3C52-CC9F-A5D2-46EF-08DC503A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47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16743-6A11-EE15-1CEC-15A22CAD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609685"/>
            <a:ext cx="8840434" cy="57158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EC71FFE-6128-3465-91AB-31FEB404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825" y="2323884"/>
            <a:ext cx="3902075" cy="29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B7DC6437-BA3B-6A4F-87DD-6860BB3D6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8351" y="2323884"/>
            <a:ext cx="3896424" cy="29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9">
            <a:extLst>
              <a:ext uri="{FF2B5EF4-FFF2-40B4-BE49-F238E27FC236}">
                <a16:creationId xmlns:a16="http://schemas.microsoft.com/office/drawing/2014/main" id="{98484BB7-E89F-8525-9590-CD52CD46012C}"/>
              </a:ext>
            </a:extLst>
          </p:cNvPr>
          <p:cNvSpPr txBox="1"/>
          <p:nvPr/>
        </p:nvSpPr>
        <p:spPr>
          <a:xfrm>
            <a:off x="631825" y="5248315"/>
            <a:ext cx="4372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https://api.pdok.nl/lv/bag/ogc/v1_0/tiles/NetherlandsRDNewQuad/12/2046/2047?f=mvt</a:t>
            </a:r>
          </a:p>
        </p:txBody>
      </p:sp>
      <p:sp>
        <p:nvSpPr>
          <p:cNvPr id="7" name="Tekstvak 11">
            <a:extLst>
              <a:ext uri="{FF2B5EF4-FFF2-40B4-BE49-F238E27FC236}">
                <a16:creationId xmlns:a16="http://schemas.microsoft.com/office/drawing/2014/main" id="{DA11FE2A-B23D-D1B6-28D2-90306FFC1B0B}"/>
              </a:ext>
            </a:extLst>
          </p:cNvPr>
          <p:cNvSpPr txBox="1"/>
          <p:nvPr/>
        </p:nvSpPr>
        <p:spPr>
          <a:xfrm>
            <a:off x="5848351" y="5248315"/>
            <a:ext cx="425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https://api.pdok.nl/lv/bag/ogc/v1_0/tiles/EuropeanETRS89_LAEAQuad/14/8237/7303?f=mvt</a:t>
            </a:r>
          </a:p>
        </p:txBody>
      </p:sp>
    </p:spTree>
    <p:extLst>
      <p:ext uri="{BB962C8B-B14F-4D97-AF65-F5344CB8AC3E}">
        <p14:creationId xmlns:p14="http://schemas.microsoft.com/office/powerpoint/2010/main" val="713721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 opdracht 1: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3A22A77E-CF08-174C-FADD-74743FF0F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46625"/>
            <a:ext cx="4391638" cy="329611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C24739-1F74-69F8-54C0-33AA1B58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7" y="1596158"/>
            <a:ext cx="4372585" cy="3277057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484BB7-E89F-8525-9590-CD52CD46012C}"/>
              </a:ext>
            </a:extLst>
          </p:cNvPr>
          <p:cNvSpPr txBox="1"/>
          <p:nvPr/>
        </p:nvSpPr>
        <p:spPr>
          <a:xfrm>
            <a:off x="633107" y="4904153"/>
            <a:ext cx="4372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/>
              <a:t>https://api.pdok.nl/lv/bag/ogc/v1_0/tiles/NetherlandsRDNewQuad/12/2046/2047?f=mvt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11FE2A-B23D-D1B6-28D2-90306FFC1B0B}"/>
              </a:ext>
            </a:extLst>
          </p:cNvPr>
          <p:cNvSpPr txBox="1"/>
          <p:nvPr/>
        </p:nvSpPr>
        <p:spPr>
          <a:xfrm>
            <a:off x="6096000" y="4904153"/>
            <a:ext cx="425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/>
              <a:t>https://api.pdok.nl/lv/bag/ogc/v1_0/tiles/EuropeanETRS89_LAEAQuad/14/8237/7303?f=mvt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B1A4C8F3-7906-363C-6DB7-410B22DB985E}"/>
              </a:ext>
            </a:extLst>
          </p:cNvPr>
          <p:cNvSpPr/>
          <p:nvPr/>
        </p:nvSpPr>
        <p:spPr>
          <a:xfrm>
            <a:off x="502920" y="1531385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6412EACB-E324-9502-514D-9CD948C3636D}"/>
              </a:ext>
            </a:extLst>
          </p:cNvPr>
          <p:cNvSpPr/>
          <p:nvPr/>
        </p:nvSpPr>
        <p:spPr>
          <a:xfrm>
            <a:off x="5943600" y="1485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E717C668-0F6B-476A-B3D6-00B984040DC4}"/>
              </a:ext>
            </a:extLst>
          </p:cNvPr>
          <p:cNvSpPr/>
          <p:nvPr/>
        </p:nvSpPr>
        <p:spPr>
          <a:xfrm>
            <a:off x="9510372" y="1719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D2631570-9E14-F129-9ED6-F4CA481FD753}"/>
              </a:ext>
            </a:extLst>
          </p:cNvPr>
          <p:cNvSpPr/>
          <p:nvPr/>
        </p:nvSpPr>
        <p:spPr>
          <a:xfrm>
            <a:off x="3957647" y="1719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1FA74F0B-AD58-998A-0941-762E88C327F6}"/>
              </a:ext>
            </a:extLst>
          </p:cNvPr>
          <p:cNvSpPr/>
          <p:nvPr/>
        </p:nvSpPr>
        <p:spPr>
          <a:xfrm>
            <a:off x="6286500" y="2624156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E36CCB1-AD08-27EF-14B0-D270FF4D0D4E}"/>
              </a:ext>
            </a:extLst>
          </p:cNvPr>
          <p:cNvSpPr/>
          <p:nvPr/>
        </p:nvSpPr>
        <p:spPr>
          <a:xfrm>
            <a:off x="861060" y="2749769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80317B2-67E1-FA83-435B-BEBCE5FB6EF4}"/>
              </a:ext>
            </a:extLst>
          </p:cNvPr>
          <p:cNvSpPr/>
          <p:nvPr/>
        </p:nvSpPr>
        <p:spPr>
          <a:xfrm>
            <a:off x="2948940" y="360356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0F40605-D164-38B4-932A-A3A675F52AF0}"/>
              </a:ext>
            </a:extLst>
          </p:cNvPr>
          <p:cNvSpPr/>
          <p:nvPr/>
        </p:nvSpPr>
        <p:spPr>
          <a:xfrm>
            <a:off x="8382000" y="3631134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535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E2508-DC10-7F60-97C4-0C65642D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EE52F-7BD8-BD36-134E-62BBFF28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 opdracht 2: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9B46E2-6FFF-5184-AF9B-5DB7FF68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49</a:t>
            </a:fld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159CF-8C75-C477-3A30-4223F43BE2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" y="1280161"/>
            <a:ext cx="11487843" cy="54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gebouw, buiten, dak&#10;&#10;Automatisch gegenereerde beschrijving">
            <a:extLst>
              <a:ext uri="{FF2B5EF4-FFF2-40B4-BE49-F238E27FC236}">
                <a16:creationId xmlns:a16="http://schemas.microsoft.com/office/drawing/2014/main" id="{83BFBE5B-6B66-324F-FAA9-92653D2E4B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7E6A621-1703-8D29-BF52-67AB7269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718BAB73-12CE-3870-351D-8BB2C47A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4928576" cy="1280159"/>
          </a:xfrm>
        </p:spPr>
        <p:txBody>
          <a:bodyPr/>
          <a:lstStyle/>
          <a:p>
            <a:r>
              <a:rPr lang="nl-NL">
                <a:solidFill>
                  <a:srgbClr val="FFFFFF"/>
                </a:solidFill>
                <a:latin typeface="Tenorite"/>
              </a:rPr>
              <a:t>Theorie: Basisprincipes van OGC API </a:t>
            </a:r>
            <a:r>
              <a:rPr lang="nl-NL" err="1">
                <a:solidFill>
                  <a:srgbClr val="FFFFFF"/>
                </a:solidFill>
                <a:latin typeface="Tenorite"/>
              </a:rPr>
              <a:t>Tiles</a:t>
            </a:r>
            <a:endParaRPr lang="nl-NL">
              <a:solidFill>
                <a:srgbClr val="FFFFFF"/>
              </a:solidFill>
              <a:latin typeface="Tenorite"/>
            </a:endParaRPr>
          </a:p>
        </p:txBody>
      </p:sp>
      <p:pic>
        <p:nvPicPr>
          <p:cNvPr id="1026" name="Picture 2" descr="World Map Tile Table">
            <a:extLst>
              <a:ext uri="{FF2B5EF4-FFF2-40B4-BE49-F238E27FC236}">
                <a16:creationId xmlns:a16="http://schemas.microsoft.com/office/drawing/2014/main" id="{A5BDE82C-B176-BF00-D986-91E4850F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8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2926-71CA-6C69-A7D0-05A44081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4B4CA-162B-83FB-4900-588D450B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 opdracht 3: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29403B-0C0C-83A3-7475-B86DD53B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A9A2E-444A-4696-1A61-2B2563BF65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86" y="1280160"/>
            <a:ext cx="8279981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4DB5-D812-6FA5-B420-F3E13FF4A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622-ADE4-78FF-3A69-C7A67C2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Lunch: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F7FCB1-6DE7-B03D-EFAB-624FF9D3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51</a:t>
            </a:fld>
            <a:endParaRPr lang="nl-NL"/>
          </a:p>
        </p:txBody>
      </p:sp>
      <p:pic>
        <p:nvPicPr>
          <p:cNvPr id="2050" name="Picture 2" descr="Lunch Vectorafbeeldingen, iconen en afbeeldingen gratis te downloaden">
            <a:extLst>
              <a:ext uri="{FF2B5EF4-FFF2-40B4-BE49-F238E27FC236}">
                <a16:creationId xmlns:a16="http://schemas.microsoft.com/office/drawing/2014/main" id="{D7891C9A-2347-01E3-C167-F2EC7649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6593" y="1557183"/>
            <a:ext cx="4778477" cy="47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88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366B-91F5-8084-6EF2-B452593A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gebouw, buiten, dak&#10;&#10;Automatisch gegenereerde beschrijving">
            <a:extLst>
              <a:ext uri="{FF2B5EF4-FFF2-40B4-BE49-F238E27FC236}">
                <a16:creationId xmlns:a16="http://schemas.microsoft.com/office/drawing/2014/main" id="{EBAEE91A-2FCB-A590-C3DA-FAF16F79BA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0935303-1759-A959-A95B-F2A71A98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Styles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A53EEF-684E-3D27-A1C0-17BDA894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52</a:t>
            </a:fld>
            <a:endParaRPr lang="nl-NL"/>
          </a:p>
        </p:txBody>
      </p:sp>
      <p:pic>
        <p:nvPicPr>
          <p:cNvPr id="2" name="Picture 2" descr="ZoomStack">
            <a:extLst>
              <a:ext uri="{FF2B5EF4-FFF2-40B4-BE49-F238E27FC236}">
                <a16:creationId xmlns:a16="http://schemas.microsoft.com/office/drawing/2014/main" id="{085DF943-534D-9613-AA24-9017E25B4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5371" y="-1"/>
            <a:ext cx="696663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89BAB-E495-84DF-1BA3-6856EA9346CF}"/>
              </a:ext>
            </a:extLst>
          </p:cNvPr>
          <p:cNvSpPr txBox="1"/>
          <p:nvPr/>
        </p:nvSpPr>
        <p:spPr>
          <a:xfrm>
            <a:off x="190500" y="170694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Introductie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en-US">
              <a:solidFill>
                <a:schemeClr val="tx1">
                  <a:lumMod val="60000"/>
                  <a:lumOff val="40000"/>
                </a:schemeClr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Theorie: Basisprincipes van OGC API </a:t>
            </a:r>
            <a:r>
              <a:rPr lang="nl-NL" err="1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Tiles</a:t>
            </a:r>
            <a:endParaRPr lang="nl-NL">
              <a:solidFill>
                <a:schemeClr val="tx1">
                  <a:lumMod val="60000"/>
                  <a:lumOff val="40000"/>
                </a:schemeClr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Pauze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Praktijk: Werken met OGC API </a:t>
            </a:r>
            <a:r>
              <a:rPr lang="nl-NL" err="1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Tiles</a:t>
            </a:r>
            <a:endParaRPr lang="nl-NL">
              <a:solidFill>
                <a:schemeClr val="tx1">
                  <a:lumMod val="60000"/>
                  <a:lumOff val="40000"/>
                </a:schemeClr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chemeClr val="tx1">
                    <a:lumMod val="60000"/>
                    <a:lumOff val="40000"/>
                  </a:schemeClr>
                </a:solidFill>
                <a:latin typeface="Tenorite"/>
              </a:rPr>
              <a:t>Lunch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rgbClr val="FFFFFF"/>
                </a:solidFill>
                <a:latin typeface="Tenorite"/>
              </a:rPr>
              <a:t>Basisprincipes van OGC API </a:t>
            </a:r>
            <a:r>
              <a:rPr lang="nl-NL" err="1">
                <a:solidFill>
                  <a:srgbClr val="FFFFFF"/>
                </a:solidFill>
                <a:latin typeface="Tenorite"/>
              </a:rPr>
              <a:t>Styles</a:t>
            </a:r>
            <a:r>
              <a:rPr lang="nl-NL">
                <a:solidFill>
                  <a:srgbClr val="FFFFFF"/>
                </a:solidFill>
                <a:latin typeface="Tenorite"/>
              </a:rPr>
              <a:t> voor </a:t>
            </a:r>
            <a:r>
              <a:rPr lang="nl-NL" err="1">
                <a:solidFill>
                  <a:srgbClr val="FFFFFF"/>
                </a:solidFill>
                <a:latin typeface="Tenorite"/>
              </a:rPr>
              <a:t>Tiles</a:t>
            </a:r>
            <a:endParaRPr lang="nl-NL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rgbClr val="FFFFFF"/>
                </a:solidFill>
                <a:latin typeface="Tenorite"/>
              </a:rPr>
              <a:t>Praktijk: Werken met OGC API </a:t>
            </a:r>
            <a:r>
              <a:rPr lang="nl-NL" err="1">
                <a:solidFill>
                  <a:srgbClr val="FFFFFF"/>
                </a:solidFill>
                <a:latin typeface="Tenorite"/>
              </a:rPr>
              <a:t>Tiles</a:t>
            </a:r>
            <a:r>
              <a:rPr lang="nl-NL">
                <a:solidFill>
                  <a:srgbClr val="FFFFFF"/>
                </a:solidFill>
                <a:latin typeface="Tenorite"/>
              </a:rPr>
              <a:t> &amp; </a:t>
            </a:r>
            <a:r>
              <a:rPr lang="nl-NL" err="1">
                <a:solidFill>
                  <a:srgbClr val="FFFFFF"/>
                </a:solidFill>
                <a:latin typeface="Tenorite"/>
              </a:rPr>
              <a:t>Styles</a:t>
            </a:r>
            <a:endParaRPr lang="nl-NL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>
                <a:solidFill>
                  <a:srgbClr val="FFFFFF"/>
                </a:solidFill>
                <a:latin typeface="Tenorite"/>
              </a:rPr>
              <a:t>Afsluiting en Vragenronde</a:t>
            </a:r>
          </a:p>
        </p:txBody>
      </p:sp>
    </p:spTree>
    <p:extLst>
      <p:ext uri="{BB962C8B-B14F-4D97-AF65-F5344CB8AC3E}">
        <p14:creationId xmlns:p14="http://schemas.microsoft.com/office/powerpoint/2010/main" val="2273548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98477-5792-4959-E949-1DF1088A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A47BB-8AD5-79D0-B8F1-A5C50F59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OGC API STYLES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1E338-6BBA-1CE6-2561-1B41E046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53</a:t>
            </a:fld>
            <a:endParaRPr lang="nl-NL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13F02F-CF6A-2250-61CA-82DD86AE87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2CD9D-3034-4782-6D2F-8458DEDF44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65" y="1280160"/>
            <a:ext cx="5613907" cy="51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63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BF0DFD-7030-3D74-F3F0-F25554D6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1BCF1496-B299-3203-CBC5-C0442BD3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54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54695-A8C3-7789-4487-DC719D384AE5}"/>
              </a:ext>
            </a:extLst>
          </p:cNvPr>
          <p:cNvSpPr txBox="1"/>
          <p:nvPr/>
        </p:nvSpPr>
        <p:spPr>
          <a:xfrm>
            <a:off x="384048" y="1453896"/>
            <a:ext cx="494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Elke kaart heeft een eigen doel en stijl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11441-3F8C-4D42-46DD-5FA5FF372F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4" y="1823228"/>
            <a:ext cx="3593629" cy="238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0C234-D925-65BE-5094-1C4D43BF5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4" y="4313322"/>
            <a:ext cx="3593629" cy="218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B217CB-F947-A505-D39A-BE400CE0F4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000" y="2081610"/>
            <a:ext cx="3400982" cy="3250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53135D-D954-8D7F-CCBE-D27976D3EE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4000" y="5258185"/>
            <a:ext cx="3400982" cy="123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083238-1D99-4949-F03C-780A16060B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000" y="1823228"/>
            <a:ext cx="3400982" cy="25838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7762853-0905-0074-D5F6-52A28564FCFC}"/>
              </a:ext>
            </a:extLst>
          </p:cNvPr>
          <p:cNvGrpSpPr/>
          <p:nvPr/>
        </p:nvGrpSpPr>
        <p:grpSpPr>
          <a:xfrm>
            <a:off x="4156168" y="1823229"/>
            <a:ext cx="4388587" cy="4671656"/>
            <a:chOff x="4156169" y="1823229"/>
            <a:chExt cx="4183018" cy="4452828"/>
          </a:xfrm>
        </p:grpSpPr>
        <p:pic>
          <p:nvPicPr>
            <p:cNvPr id="1026" name="Picture 2" descr="Niene Boeijen - My Personal Web Page and Portfolio - Paradijs in de Polder">
              <a:extLst>
                <a:ext uri="{FF2B5EF4-FFF2-40B4-BE49-F238E27FC236}">
                  <a16:creationId xmlns:a16="http://schemas.microsoft.com/office/drawing/2014/main" id="{6BCEB9AB-23AB-C683-4E12-978EC0616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69" y="1823229"/>
              <a:ext cx="4183018" cy="2352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Niene Boeijen - My Personal Web Page and Portfolio - Map Style 1943">
              <a:extLst>
                <a:ext uri="{FF2B5EF4-FFF2-40B4-BE49-F238E27FC236}">
                  <a16:creationId xmlns:a16="http://schemas.microsoft.com/office/drawing/2014/main" id="{B39F5860-B47C-4E7F-CCAE-064675C84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69" y="4211782"/>
              <a:ext cx="4183018" cy="206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DCDB42-95D9-989F-5503-0E9E579A96CF}"/>
              </a:ext>
            </a:extLst>
          </p:cNvPr>
          <p:cNvSpPr txBox="1"/>
          <p:nvPr/>
        </p:nvSpPr>
        <p:spPr>
          <a:xfrm>
            <a:off x="8264220" y="6488667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Bron: </a:t>
            </a:r>
            <a:r>
              <a:rPr lang="nl-NL" err="1"/>
              <a:t>Niene</a:t>
            </a:r>
            <a:r>
              <a:rPr lang="nl-NL"/>
              <a:t> Boeijen (nieneb.nl)</a:t>
            </a:r>
          </a:p>
        </p:txBody>
      </p:sp>
    </p:spTree>
    <p:extLst>
      <p:ext uri="{BB962C8B-B14F-4D97-AF65-F5344CB8AC3E}">
        <p14:creationId xmlns:p14="http://schemas.microsoft.com/office/powerpoint/2010/main" val="3394751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F9D0-5190-CC5D-3F6C-BAAE7628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490238-BC43-CE88-534C-5A62F2B5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336C20C8-DC78-5C0E-1EEE-8DDFAB8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55</a:t>
            </a:fld>
            <a:endParaRPr lang="nl-NL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B98A2E-C398-D53E-644D-925A7F6AB4A2}"/>
              </a:ext>
            </a:extLst>
          </p:cNvPr>
          <p:cNvGrpSpPr/>
          <p:nvPr/>
        </p:nvGrpSpPr>
        <p:grpSpPr>
          <a:xfrm>
            <a:off x="727232" y="1417029"/>
            <a:ext cx="10262035" cy="4953698"/>
            <a:chOff x="461182" y="1533832"/>
            <a:chExt cx="10572378" cy="51035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CA2376-3199-4723-1C4E-8E6C1BCF18BC}"/>
                </a:ext>
              </a:extLst>
            </p:cNvPr>
            <p:cNvGrpSpPr/>
            <p:nvPr/>
          </p:nvGrpSpPr>
          <p:grpSpPr>
            <a:xfrm>
              <a:off x="461182" y="1533832"/>
              <a:ext cx="5230628" cy="5103507"/>
              <a:chOff x="3714763" y="1533833"/>
              <a:chExt cx="3886187" cy="379174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7BB72FF-7FCB-F385-A9D6-C52CD7FB6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4763" y="1533833"/>
                <a:ext cx="3886187" cy="18686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0EFFB5E-BDF0-C5E0-1C4B-80EE3F62E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4763" y="3455517"/>
                <a:ext cx="3886187" cy="1870056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5B9013-B23D-C7E2-783A-96A2D24D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5247" y="4120330"/>
              <a:ext cx="5224020" cy="251700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D8A4FA-1D73-AC92-42FF-954EAF21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5248" y="1545691"/>
              <a:ext cx="5268312" cy="251971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75D416C-946E-22BB-3C72-564FE68DD48E}"/>
              </a:ext>
            </a:extLst>
          </p:cNvPr>
          <p:cNvSpPr txBox="1"/>
          <p:nvPr/>
        </p:nvSpPr>
        <p:spPr>
          <a:xfrm>
            <a:off x="9652426" y="650759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Bron: PDOK</a:t>
            </a:r>
          </a:p>
        </p:txBody>
      </p:sp>
    </p:spTree>
    <p:extLst>
      <p:ext uri="{BB962C8B-B14F-4D97-AF65-F5344CB8AC3E}">
        <p14:creationId xmlns:p14="http://schemas.microsoft.com/office/powerpoint/2010/main" val="1811317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4831-EB09-160E-E485-0E2B841B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3ECA6D-F005-97A2-AB7D-2302E377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556744D8-23B3-8052-C84C-54ADE953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56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C3B79-8011-EE78-7B74-9083E9E1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6892" y="2645653"/>
            <a:ext cx="4129785" cy="16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C5CDB3-6B7E-5153-748A-1626E0BB385D}"/>
              </a:ext>
            </a:extLst>
          </p:cNvPr>
          <p:cNvGrpSpPr/>
          <p:nvPr/>
        </p:nvGrpSpPr>
        <p:grpSpPr>
          <a:xfrm>
            <a:off x="9610005" y="1453897"/>
            <a:ext cx="1997795" cy="4907698"/>
            <a:chOff x="9610005" y="1453896"/>
            <a:chExt cx="2277888" cy="5595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02DDD9-9C04-67B2-51C3-2D3F02C5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0005" y="1453896"/>
              <a:ext cx="2277888" cy="28006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D41D4-62FB-49A3-317F-AB0164DA2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0005" y="4279900"/>
              <a:ext cx="2277888" cy="2769759"/>
            </a:xfrm>
            <a:prstGeom prst="rect">
              <a:avLst/>
            </a:prstGeom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B6CD7-8C05-B093-46F8-6CF29CA2C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315" y="2565600"/>
            <a:ext cx="4316015" cy="183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6360A-0299-3E23-DC72-B379360E4BDF}"/>
              </a:ext>
            </a:extLst>
          </p:cNvPr>
          <p:cNvSpPr txBox="1"/>
          <p:nvPr/>
        </p:nvSpPr>
        <p:spPr>
          <a:xfrm>
            <a:off x="717315" y="636159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/>
              <a:t>Bron: https://www.esri.com/arcgis-blog/wp-content/</a:t>
            </a:r>
            <a:br>
              <a:rPr lang="nl-NL" sz="1000"/>
            </a:br>
            <a:r>
              <a:rPr lang="nl-NL" sz="1000"/>
              <a:t>uploads/2015/07/VectorTilesDemo_medium.png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95D4C-64CC-AC12-6D0A-971D7FAB4AA9}"/>
              </a:ext>
            </a:extLst>
          </p:cNvPr>
          <p:cNvSpPr txBox="1"/>
          <p:nvPr/>
        </p:nvSpPr>
        <p:spPr>
          <a:xfrm>
            <a:off x="5163660" y="6361595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/>
              <a:t>Bron: https://darvishdarab.github.io/cs421_f20/assets/images/</a:t>
            </a:r>
            <a:br>
              <a:rPr lang="nl-NL" sz="1000"/>
            </a:br>
            <a:r>
              <a:rPr lang="nl-NL" sz="1000"/>
              <a:t>client-server-1-d85a93ea16590c10bed340dd78294d0d.png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AB1A-F8D6-CC2A-AD30-3407B70BCB46}"/>
              </a:ext>
            </a:extLst>
          </p:cNvPr>
          <p:cNvSpPr txBox="1"/>
          <p:nvPr/>
        </p:nvSpPr>
        <p:spPr>
          <a:xfrm>
            <a:off x="9573992" y="636159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/>
              <a:t>Bron: PDOK</a:t>
            </a:r>
          </a:p>
        </p:txBody>
      </p:sp>
    </p:spTree>
    <p:extLst>
      <p:ext uri="{BB962C8B-B14F-4D97-AF65-F5344CB8AC3E}">
        <p14:creationId xmlns:p14="http://schemas.microsoft.com/office/powerpoint/2010/main" val="3724679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EB06-ABA4-2AB8-E2E2-6CF9CA87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8530F-F1E8-CD4B-006C-6CEC9456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4629DF-8E8D-579A-FC3D-B30D5939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57</a:t>
            </a:fld>
            <a:endParaRPr lang="nl-NL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514ED8-76E1-C7FB-DF3F-6B964765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3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779F7-B321-BAC8-D970-A79318331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C94CC-CCBD-F336-69FB-075D51D4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6C6FC4-6700-654E-A5B9-6D45B1D2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499D0-5630-E7EF-9203-34460B2FA6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18" y="1365344"/>
            <a:ext cx="6097282" cy="230396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B92F0C1-E2FF-AEBD-BEF1-7B237713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0" y="2550160"/>
            <a:ext cx="67564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463C0-60BF-B3CD-358E-89436E378428}"/>
              </a:ext>
            </a:extLst>
          </p:cNvPr>
          <p:cNvSpPr txBox="1"/>
          <p:nvPr/>
        </p:nvSpPr>
        <p:spPr>
          <a:xfrm>
            <a:off x="717315" y="6361595"/>
            <a:ext cx="5400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/>
              <a:t>Bron: https://www.w3.org/cms-uploads/imported-assets/blog/map_1600x900_with_code.jpg</a:t>
            </a:r>
          </a:p>
        </p:txBody>
      </p:sp>
    </p:spTree>
    <p:extLst>
      <p:ext uri="{BB962C8B-B14F-4D97-AF65-F5344CB8AC3E}">
        <p14:creationId xmlns:p14="http://schemas.microsoft.com/office/powerpoint/2010/main" val="3974700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BB4DC-682E-C5C3-66A4-5CC6969C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0C860-7109-505B-E7CF-EDB526E9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1E63D0-7DA7-3B29-B636-1DAB3130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FF61D-842A-CDCD-5D59-EBF49F3BA6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750" y="1380940"/>
            <a:ext cx="5713250" cy="4049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38B44-E8A6-0D16-5819-3F1D5BFEB87E}"/>
              </a:ext>
            </a:extLst>
          </p:cNvPr>
          <p:cNvSpPr txBox="1"/>
          <p:nvPr/>
        </p:nvSpPr>
        <p:spPr>
          <a:xfrm>
            <a:off x="6188985" y="1380939"/>
            <a:ext cx="531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err="1">
                <a:effectLst/>
                <a:latin typeface="Roboto" panose="02000000000000000000" pitchFamily="2" charset="0"/>
              </a:rPr>
              <a:t>Request</a:t>
            </a:r>
            <a:r>
              <a:rPr lang="nl-NL" b="0" i="0">
                <a:effectLst/>
                <a:latin typeface="Roboto" panose="02000000000000000000" pitchFamily="2" charset="0"/>
              </a:rPr>
              <a:t>: </a:t>
            </a:r>
          </a:p>
          <a:p>
            <a:r>
              <a:rPr lang="nl-NL" b="0" i="0" u="none" strike="noStrike">
                <a:effectLst/>
                <a:latin typeface="Roboto" panose="02000000000000000000" pitchFamily="2" charset="0"/>
                <a:hlinkClick r:id="rId3"/>
              </a:rPr>
              <a:t>https://demo.ldproxy.net/daraa/styles?f=json</a:t>
            </a:r>
            <a:r>
              <a:rPr lang="nl-NL" b="0" i="0">
                <a:effectLst/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8E6EF-CEB9-1FFB-67E0-FD83793BB6A7}"/>
              </a:ext>
            </a:extLst>
          </p:cNvPr>
          <p:cNvSpPr txBox="1"/>
          <p:nvPr/>
        </p:nvSpPr>
        <p:spPr>
          <a:xfrm>
            <a:off x="6534149" y="2291447"/>
            <a:ext cx="231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{OGC API </a:t>
            </a:r>
            <a:r>
              <a:rPr lang="nl-NL" err="1">
                <a:latin typeface="Roboto" panose="02000000000000000000" pitchFamily="2" charset="0"/>
              </a:rPr>
              <a:t>Endpoint</a:t>
            </a:r>
            <a:r>
              <a:rPr lang="nl-NL">
                <a:latin typeface="Roboto" panose="02000000000000000000" pitchFamily="2" charset="0"/>
              </a:rPr>
              <a:t>}</a:t>
            </a:r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0C3E2-458B-BB3B-AEE4-B3569CA71BD1}"/>
              </a:ext>
            </a:extLst>
          </p:cNvPr>
          <p:cNvSpPr txBox="1"/>
          <p:nvPr/>
        </p:nvSpPr>
        <p:spPr>
          <a:xfrm>
            <a:off x="8846404" y="229144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err="1">
                <a:latin typeface="Roboto" panose="02000000000000000000" pitchFamily="2" charset="0"/>
              </a:rPr>
              <a:t>Request</a:t>
            </a:r>
            <a:r>
              <a:rPr lang="nl-NL">
                <a:latin typeface="Roboto" panose="02000000000000000000" pitchFamily="2" charset="0"/>
              </a:rPr>
              <a:t> </a:t>
            </a:r>
            <a:r>
              <a:rPr lang="nl-NL" err="1">
                <a:latin typeface="Roboto" panose="02000000000000000000" pitchFamily="2" charset="0"/>
              </a:rPr>
              <a:t>styles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1A40A-FFA3-687C-730D-AF1778AF12DD}"/>
              </a:ext>
            </a:extLst>
          </p:cNvPr>
          <p:cNvSpPr txBox="1"/>
          <p:nvPr/>
        </p:nvSpPr>
        <p:spPr>
          <a:xfrm>
            <a:off x="10572537" y="2297479"/>
            <a:ext cx="90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in </a:t>
            </a:r>
            <a:r>
              <a:rPr lang="nl-NL" err="1">
                <a:latin typeface="Roboto" panose="02000000000000000000" pitchFamily="2" charset="0"/>
              </a:rPr>
              <a:t>json</a:t>
            </a:r>
            <a:endParaRPr lang="nl-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13B48-EE24-FC7E-E778-CDBFAD2B9F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104" y="3025023"/>
            <a:ext cx="4972601" cy="37969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2540D9-0C0E-6B9A-8EBC-6D592F75B0C6}"/>
              </a:ext>
            </a:extLst>
          </p:cNvPr>
          <p:cNvCxnSpPr>
            <a:cxnSpLocks/>
          </p:cNvCxnSpPr>
          <p:nvPr/>
        </p:nvCxnSpPr>
        <p:spPr>
          <a:xfrm flipV="1">
            <a:off x="7631328" y="2009775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458045-8C93-4B95-A47E-894DD37C2575}"/>
              </a:ext>
            </a:extLst>
          </p:cNvPr>
          <p:cNvCxnSpPr>
            <a:cxnSpLocks/>
          </p:cNvCxnSpPr>
          <p:nvPr/>
        </p:nvCxnSpPr>
        <p:spPr>
          <a:xfrm flipV="1">
            <a:off x="9867900" y="2009775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FF7E5E-8C6A-A605-B604-911521B0E763}"/>
              </a:ext>
            </a:extLst>
          </p:cNvPr>
          <p:cNvCxnSpPr>
            <a:cxnSpLocks/>
          </p:cNvCxnSpPr>
          <p:nvPr/>
        </p:nvCxnSpPr>
        <p:spPr>
          <a:xfrm flipV="1">
            <a:off x="10808554" y="2009775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9B5E43-0397-2DD9-B658-634733860D10}"/>
              </a:ext>
            </a:extLst>
          </p:cNvPr>
          <p:cNvSpPr txBox="1"/>
          <p:nvPr/>
        </p:nvSpPr>
        <p:spPr>
          <a:xfrm>
            <a:off x="6341385" y="2666811"/>
            <a:ext cx="1221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>
                <a:effectLst/>
                <a:latin typeface="Roboto" panose="02000000000000000000" pitchFamily="2" charset="0"/>
              </a:rPr>
              <a:t>Resultaat</a:t>
            </a:r>
          </a:p>
        </p:txBody>
      </p:sp>
    </p:spTree>
    <p:extLst>
      <p:ext uri="{BB962C8B-B14F-4D97-AF65-F5344CB8AC3E}">
        <p14:creationId xmlns:p14="http://schemas.microsoft.com/office/powerpoint/2010/main" val="9156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OGC API TILES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57000-07D6-E635-9FF9-EBFFACDDF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5"/>
          <a:stretch/>
        </p:blipFill>
        <p:spPr>
          <a:xfrm>
            <a:off x="298654" y="1712789"/>
            <a:ext cx="7247177" cy="4066687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196781-DF3C-C0CE-4C31-ED18F0B7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7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D2FAF-DECC-E1EA-8312-A48D3D07F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F32F5-1FB4-3DF6-0C5A-CEAA72E5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0CF97-A8E9-0346-2691-1EC80218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7858" y="5463097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AFA9-01D2-7F25-45F4-CE2D74D246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500" y="2980181"/>
            <a:ext cx="7400925" cy="354232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6D4D6-CF40-6903-77F1-7A3DF912DA82}"/>
              </a:ext>
            </a:extLst>
          </p:cNvPr>
          <p:cNvGrpSpPr/>
          <p:nvPr/>
        </p:nvGrpSpPr>
        <p:grpSpPr>
          <a:xfrm>
            <a:off x="7548230" y="3406565"/>
            <a:ext cx="2062496" cy="3101474"/>
            <a:chOff x="7682766" y="1131019"/>
            <a:chExt cx="3676651" cy="55287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3D5A9F-D186-4E1C-CD03-A552772B1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2766" y="4822171"/>
              <a:ext cx="3676650" cy="18376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61709C-E307-2454-BD5A-7BAE9FD3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2766" y="2967182"/>
              <a:ext cx="3676650" cy="18325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0C3F19-D771-B8DE-D9B6-D0F06FB7D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2767" y="1131019"/>
              <a:ext cx="3676650" cy="183616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B922B4-9087-1AD2-3C69-0C32EAD7150C}"/>
              </a:ext>
            </a:extLst>
          </p:cNvPr>
          <p:cNvSpPr txBox="1"/>
          <p:nvPr/>
        </p:nvSpPr>
        <p:spPr>
          <a:xfrm>
            <a:off x="3140985" y="1372464"/>
            <a:ext cx="531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err="1">
                <a:effectLst/>
                <a:latin typeface="Roboto" panose="02000000000000000000" pitchFamily="2" charset="0"/>
              </a:rPr>
              <a:t>Request</a:t>
            </a:r>
            <a:r>
              <a:rPr lang="nl-NL" b="0" i="0">
                <a:effectLst/>
                <a:latin typeface="Roboto" panose="02000000000000000000" pitchFamily="2" charset="0"/>
              </a:rPr>
              <a:t>: </a:t>
            </a:r>
          </a:p>
          <a:p>
            <a:r>
              <a:rPr lang="nl-NL" b="0" i="0" u="none" strike="noStrike">
                <a:effectLst/>
                <a:latin typeface="Roboto" panose="02000000000000000000" pitchFamily="2" charset="0"/>
                <a:hlinkClick r:id="rId6"/>
              </a:rPr>
              <a:t>https://demo.ldproxy.net/daraa/styles?f=html</a:t>
            </a:r>
            <a:endParaRPr lang="nl-NL" b="0" i="0" u="none" strike="noStrike">
              <a:effectLst/>
              <a:latin typeface="Roboto" panose="02000000000000000000" pitchFamily="2" charset="0"/>
            </a:endParaRPr>
          </a:p>
        </p:txBody>
      </p:sp>
      <p:sp>
        <p:nvSpPr>
          <p:cNvPr id="18" name="Tijdelijke aanduiding voor dianummer 3">
            <a:extLst>
              <a:ext uri="{FF2B5EF4-FFF2-40B4-BE49-F238E27FC236}">
                <a16:creationId xmlns:a16="http://schemas.microsoft.com/office/drawing/2014/main" id="{BA825617-D209-91DC-9B3E-22820746228A}"/>
              </a:ext>
            </a:extLst>
          </p:cNvPr>
          <p:cNvSpPr txBox="1">
            <a:spLocks/>
          </p:cNvSpPr>
          <p:nvPr/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48B885-FF76-47CB-8BBD-27E7EBF07CA9}" type="slidenum">
              <a:rPr lang="nl-NL" smtClean="0"/>
              <a:pPr/>
              <a:t>60</a:t>
            </a:fld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8E91C0-F271-D0E4-28AC-12EA4ADB3390}"/>
              </a:ext>
            </a:extLst>
          </p:cNvPr>
          <p:cNvSpPr txBox="1"/>
          <p:nvPr/>
        </p:nvSpPr>
        <p:spPr>
          <a:xfrm>
            <a:off x="3610281" y="2263391"/>
            <a:ext cx="231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{OGC API </a:t>
            </a:r>
            <a:r>
              <a:rPr lang="nl-NL" err="1">
                <a:latin typeface="Roboto" panose="02000000000000000000" pitchFamily="2" charset="0"/>
              </a:rPr>
              <a:t>Endpoint</a:t>
            </a:r>
            <a:r>
              <a:rPr lang="nl-NL">
                <a:latin typeface="Roboto" panose="02000000000000000000" pitchFamily="2" charset="0"/>
              </a:rPr>
              <a:t>}</a:t>
            </a:r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75A64-B463-8476-5721-481DBC7279C1}"/>
              </a:ext>
            </a:extLst>
          </p:cNvPr>
          <p:cNvSpPr txBox="1"/>
          <p:nvPr/>
        </p:nvSpPr>
        <p:spPr>
          <a:xfrm>
            <a:off x="5822096" y="2263391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err="1">
                <a:latin typeface="Roboto" panose="02000000000000000000" pitchFamily="2" charset="0"/>
              </a:rPr>
              <a:t>Request</a:t>
            </a:r>
            <a:r>
              <a:rPr lang="nl-NL">
                <a:latin typeface="Roboto" panose="02000000000000000000" pitchFamily="2" charset="0"/>
              </a:rPr>
              <a:t> </a:t>
            </a:r>
            <a:r>
              <a:rPr lang="nl-NL" err="1">
                <a:latin typeface="Roboto" panose="02000000000000000000" pitchFamily="2" charset="0"/>
              </a:rPr>
              <a:t>styles</a:t>
            </a:r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5181-D070-704F-A1D7-0A5E17FFC220}"/>
              </a:ext>
            </a:extLst>
          </p:cNvPr>
          <p:cNvSpPr txBox="1"/>
          <p:nvPr/>
        </p:nvSpPr>
        <p:spPr>
          <a:xfrm>
            <a:off x="7548229" y="2269423"/>
            <a:ext cx="90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in html</a:t>
            </a:r>
            <a:endParaRPr lang="nl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8EF723-DD33-692B-C549-79EE10972C79}"/>
              </a:ext>
            </a:extLst>
          </p:cNvPr>
          <p:cNvCxnSpPr>
            <a:cxnSpLocks/>
          </p:cNvCxnSpPr>
          <p:nvPr/>
        </p:nvCxnSpPr>
        <p:spPr>
          <a:xfrm flipV="1">
            <a:off x="4707460" y="1981719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023D93-7E89-0BDC-EE48-EE6EC44398EC}"/>
              </a:ext>
            </a:extLst>
          </p:cNvPr>
          <p:cNvCxnSpPr>
            <a:cxnSpLocks/>
          </p:cNvCxnSpPr>
          <p:nvPr/>
        </p:nvCxnSpPr>
        <p:spPr>
          <a:xfrm flipV="1">
            <a:off x="6843592" y="1981719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235BB2-64EF-837D-3A40-7CAA871D1675}"/>
              </a:ext>
            </a:extLst>
          </p:cNvPr>
          <p:cNvCxnSpPr>
            <a:cxnSpLocks/>
          </p:cNvCxnSpPr>
          <p:nvPr/>
        </p:nvCxnSpPr>
        <p:spPr>
          <a:xfrm flipV="1">
            <a:off x="7784246" y="1981719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FDDE39-B9D2-F120-7B3E-097DFA2FA189}"/>
              </a:ext>
            </a:extLst>
          </p:cNvPr>
          <p:cNvSpPr txBox="1"/>
          <p:nvPr/>
        </p:nvSpPr>
        <p:spPr>
          <a:xfrm>
            <a:off x="2432658" y="2632723"/>
            <a:ext cx="1221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>
                <a:effectLst/>
                <a:latin typeface="Roboto" panose="02000000000000000000" pitchFamily="2" charset="0"/>
              </a:rPr>
              <a:t>Resultaat</a:t>
            </a:r>
          </a:p>
        </p:txBody>
      </p:sp>
    </p:spTree>
    <p:extLst>
      <p:ext uri="{BB962C8B-B14F-4D97-AF65-F5344CB8AC3E}">
        <p14:creationId xmlns:p14="http://schemas.microsoft.com/office/powerpoint/2010/main" val="16411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372F-9CC0-742D-F8D0-8355DADB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F167B-1DEB-64C7-09AF-CAE854F4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638FD3DB-41E8-3A7F-92E3-23ED94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61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917C4-CFEA-C8B7-FFA8-AB40A1FECF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917" y="1388110"/>
            <a:ext cx="2620038" cy="486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504AA-4093-E31C-AEE2-7A52A7BA93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227" y="2733675"/>
            <a:ext cx="5724028" cy="3743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745F42-D7C2-2DC9-C992-8C59E8C26CD8}"/>
              </a:ext>
            </a:extLst>
          </p:cNvPr>
          <p:cNvSpPr txBox="1"/>
          <p:nvPr/>
        </p:nvSpPr>
        <p:spPr>
          <a:xfrm>
            <a:off x="3140984" y="1372464"/>
            <a:ext cx="7184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err="1">
                <a:effectLst/>
                <a:latin typeface="Roboto" panose="02000000000000000000" pitchFamily="2" charset="0"/>
              </a:rPr>
              <a:t>Request</a:t>
            </a:r>
            <a:r>
              <a:rPr lang="nl-NL" b="0" i="0">
                <a:effectLst/>
                <a:latin typeface="Roboto" panose="02000000000000000000" pitchFamily="2" charset="0"/>
              </a:rPr>
              <a:t>: </a:t>
            </a:r>
          </a:p>
          <a:p>
            <a:r>
              <a:rPr lang="nl-NL" b="0" i="0" u="none" strike="noStrike">
                <a:effectLst/>
                <a:latin typeface="Roboto" panose="02000000000000000000" pitchFamily="2" charset="0"/>
              </a:rPr>
              <a:t>https://demo.ldproxy.net/daraa/styles/night?f=mbs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291C9-ACC0-84D3-322A-FD6069AF3C14}"/>
              </a:ext>
            </a:extLst>
          </p:cNvPr>
          <p:cNvSpPr txBox="1"/>
          <p:nvPr/>
        </p:nvSpPr>
        <p:spPr>
          <a:xfrm>
            <a:off x="8170155" y="2274689"/>
            <a:ext cx="2620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In </a:t>
            </a:r>
            <a:r>
              <a:rPr lang="nl-NL" err="1">
                <a:latin typeface="Roboto" panose="02000000000000000000" pitchFamily="2" charset="0"/>
              </a:rPr>
              <a:t>mapboxstyle</a:t>
            </a:r>
            <a:r>
              <a:rPr lang="nl-NL">
                <a:latin typeface="Roboto" panose="02000000000000000000" pitchFamily="2" charset="0"/>
              </a:rPr>
              <a:t> formaat</a:t>
            </a:r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81E920-608D-6CB7-79B0-97C7F67266E2}"/>
              </a:ext>
            </a:extLst>
          </p:cNvPr>
          <p:cNvSpPr txBox="1"/>
          <p:nvPr/>
        </p:nvSpPr>
        <p:spPr>
          <a:xfrm>
            <a:off x="3540899" y="2239312"/>
            <a:ext cx="231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{OGC API </a:t>
            </a:r>
            <a:r>
              <a:rPr lang="nl-NL" err="1">
                <a:latin typeface="Roboto" panose="02000000000000000000" pitchFamily="2" charset="0"/>
              </a:rPr>
              <a:t>Endpoint</a:t>
            </a:r>
            <a:r>
              <a:rPr lang="nl-NL">
                <a:latin typeface="Roboto" panose="02000000000000000000" pitchFamily="2" charset="0"/>
              </a:rPr>
              <a:t>}</a:t>
            </a:r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7ABD4-A51C-859C-8C1B-21F3B6F92A75}"/>
              </a:ext>
            </a:extLst>
          </p:cNvPr>
          <p:cNvSpPr txBox="1"/>
          <p:nvPr/>
        </p:nvSpPr>
        <p:spPr>
          <a:xfrm>
            <a:off x="6388769" y="2239312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err="1">
                <a:latin typeface="Roboto" panose="02000000000000000000" pitchFamily="2" charset="0"/>
              </a:rPr>
              <a:t>Request</a:t>
            </a:r>
            <a:r>
              <a:rPr lang="nl-NL">
                <a:latin typeface="Roboto" panose="02000000000000000000" pitchFamily="2" charset="0"/>
              </a:rPr>
              <a:t> {</a:t>
            </a:r>
            <a:r>
              <a:rPr lang="nl-NL" err="1">
                <a:latin typeface="Roboto" panose="02000000000000000000" pitchFamily="2" charset="0"/>
              </a:rPr>
              <a:t>styleId</a:t>
            </a:r>
            <a:r>
              <a:rPr lang="nl-NL">
                <a:latin typeface="Roboto" panose="02000000000000000000" pitchFamily="2" charset="0"/>
              </a:rPr>
              <a:t>} </a:t>
            </a:r>
            <a:endParaRPr lang="nl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5C4119-3B78-3F1F-7F7A-76412F36513E}"/>
              </a:ext>
            </a:extLst>
          </p:cNvPr>
          <p:cNvCxnSpPr>
            <a:cxnSpLocks/>
          </p:cNvCxnSpPr>
          <p:nvPr/>
        </p:nvCxnSpPr>
        <p:spPr>
          <a:xfrm flipV="1">
            <a:off x="4638078" y="1957640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140F7F-8ECF-BFC4-1FD4-4843AA1F798B}"/>
              </a:ext>
            </a:extLst>
          </p:cNvPr>
          <p:cNvCxnSpPr>
            <a:cxnSpLocks/>
          </p:cNvCxnSpPr>
          <p:nvPr/>
        </p:nvCxnSpPr>
        <p:spPr>
          <a:xfrm flipV="1">
            <a:off x="7410265" y="1957640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E6E865-1DFC-34F4-07A3-9B6E8279BD88}"/>
              </a:ext>
            </a:extLst>
          </p:cNvPr>
          <p:cNvCxnSpPr>
            <a:cxnSpLocks/>
          </p:cNvCxnSpPr>
          <p:nvPr/>
        </p:nvCxnSpPr>
        <p:spPr>
          <a:xfrm flipV="1">
            <a:off x="8369969" y="1957640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74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6929-C1DB-AD76-D785-C6096728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9099B-9827-B04F-2233-1D10D6BF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Hoe werkt de OGC API </a:t>
            </a:r>
            <a:r>
              <a:rPr lang="nl-NL" err="1"/>
              <a:t>Styles</a:t>
            </a:r>
            <a:r>
              <a:rPr lang="nl-NL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2D923-66D5-D04C-E32B-63F45BC8B38C}"/>
              </a:ext>
            </a:extLst>
          </p:cNvPr>
          <p:cNvSpPr txBox="1"/>
          <p:nvPr/>
        </p:nvSpPr>
        <p:spPr>
          <a:xfrm>
            <a:off x="3140984" y="1372464"/>
            <a:ext cx="7184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err="1">
                <a:effectLst/>
                <a:latin typeface="Roboto" panose="02000000000000000000" pitchFamily="2" charset="0"/>
              </a:rPr>
              <a:t>Request</a:t>
            </a:r>
            <a:r>
              <a:rPr lang="nl-NL" b="0" i="0">
                <a:effectLst/>
                <a:latin typeface="Roboto" panose="02000000000000000000" pitchFamily="2" charset="0"/>
              </a:rPr>
              <a:t>: </a:t>
            </a:r>
          </a:p>
          <a:p>
            <a:r>
              <a:rPr lang="nl-NL" b="0" i="0" u="none" strike="noStrike">
                <a:effectLst/>
                <a:latin typeface="Roboto" panose="02000000000000000000" pitchFamily="2" charset="0"/>
              </a:rPr>
              <a:t>https://demo.ldproxy.net/daraa/styles/night/metadata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C0CBA-7C4F-A04F-E5BA-2D20AC5EAD22}"/>
              </a:ext>
            </a:extLst>
          </p:cNvPr>
          <p:cNvSpPr txBox="1"/>
          <p:nvPr/>
        </p:nvSpPr>
        <p:spPr>
          <a:xfrm>
            <a:off x="8141494" y="2311231"/>
            <a:ext cx="165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De metadata</a:t>
            </a:r>
            <a:endParaRPr lang="nl-NL"/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CF794C1E-DFB1-9162-A6EF-C63549D3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62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BD271-E731-6034-E50C-B7431C95BD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954" y="2763519"/>
            <a:ext cx="3386486" cy="3585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B4879-8EF1-699E-ACD1-6ABFD906BF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4320" y="3143909"/>
            <a:ext cx="3386486" cy="3205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CE259E-4A72-709B-3DDD-3B2397092C1E}"/>
              </a:ext>
            </a:extLst>
          </p:cNvPr>
          <p:cNvSpPr txBox="1"/>
          <p:nvPr/>
        </p:nvSpPr>
        <p:spPr>
          <a:xfrm>
            <a:off x="3503396" y="2275854"/>
            <a:ext cx="231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latin typeface="Roboto" panose="02000000000000000000" pitchFamily="2" charset="0"/>
              </a:rPr>
              <a:t>{OGC API </a:t>
            </a:r>
            <a:r>
              <a:rPr lang="nl-NL" err="1">
                <a:latin typeface="Roboto" panose="02000000000000000000" pitchFamily="2" charset="0"/>
              </a:rPr>
              <a:t>Endpoint</a:t>
            </a:r>
            <a:r>
              <a:rPr lang="nl-NL">
                <a:latin typeface="Roboto" panose="02000000000000000000" pitchFamily="2" charset="0"/>
              </a:rPr>
              <a:t>}</a:t>
            </a:r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3C2A7D-E866-E081-C7C7-F0E90F12EAB1}"/>
              </a:ext>
            </a:extLst>
          </p:cNvPr>
          <p:cNvSpPr txBox="1"/>
          <p:nvPr/>
        </p:nvSpPr>
        <p:spPr>
          <a:xfrm>
            <a:off x="6351266" y="2320083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err="1">
                <a:latin typeface="Roboto" panose="02000000000000000000" pitchFamily="2" charset="0"/>
              </a:rPr>
              <a:t>Request</a:t>
            </a:r>
            <a:r>
              <a:rPr lang="nl-NL">
                <a:latin typeface="Roboto" panose="02000000000000000000" pitchFamily="2" charset="0"/>
              </a:rPr>
              <a:t> {</a:t>
            </a:r>
            <a:r>
              <a:rPr lang="nl-NL" err="1">
                <a:latin typeface="Roboto" panose="02000000000000000000" pitchFamily="2" charset="0"/>
              </a:rPr>
              <a:t>styleId</a:t>
            </a:r>
            <a:r>
              <a:rPr lang="nl-NL">
                <a:latin typeface="Roboto" panose="02000000000000000000" pitchFamily="2" charset="0"/>
              </a:rPr>
              <a:t>} </a:t>
            </a:r>
            <a:endParaRPr lang="nl-NL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6FC2D9-8F59-9071-8E85-DE674D34FA17}"/>
              </a:ext>
            </a:extLst>
          </p:cNvPr>
          <p:cNvCxnSpPr>
            <a:cxnSpLocks/>
          </p:cNvCxnSpPr>
          <p:nvPr/>
        </p:nvCxnSpPr>
        <p:spPr>
          <a:xfrm flipV="1">
            <a:off x="4600575" y="1994182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DA35AA-A581-4ED5-8F23-3C04F651707F}"/>
              </a:ext>
            </a:extLst>
          </p:cNvPr>
          <p:cNvCxnSpPr>
            <a:cxnSpLocks/>
          </p:cNvCxnSpPr>
          <p:nvPr/>
        </p:nvCxnSpPr>
        <p:spPr>
          <a:xfrm flipV="1">
            <a:off x="7372762" y="1994182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21898A-B37F-DD86-B7D3-66FC06C15424}"/>
              </a:ext>
            </a:extLst>
          </p:cNvPr>
          <p:cNvCxnSpPr>
            <a:cxnSpLocks/>
          </p:cNvCxnSpPr>
          <p:nvPr/>
        </p:nvCxnSpPr>
        <p:spPr>
          <a:xfrm flipV="1">
            <a:off x="8332466" y="1994182"/>
            <a:ext cx="0" cy="352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7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35AC-8253-1DAD-D2EE-260347FA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Praktijk: wat kun je ermee?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6FD848-DE2E-B1B9-2EF4-427238CB2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7582090" cy="49323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/>
              <a:t>OGC API </a:t>
            </a:r>
            <a:r>
              <a:rPr lang="nl-NL" err="1"/>
              <a:t>Styles</a:t>
            </a:r>
            <a:r>
              <a:rPr lang="nl-NL"/>
              <a:t> is een open standaard voor het dynamisch toepassen van kaartstijlen.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b="1"/>
              <a:t>Optie 1:</a:t>
            </a:r>
            <a:r>
              <a:rPr lang="nl-NL"/>
              <a:t> Gebruik bestaande data en aangeboden stijlen direct in je eigen applicatie.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b="1"/>
              <a:t>Optie 2:</a:t>
            </a:r>
            <a:r>
              <a:rPr lang="nl-NL"/>
              <a:t> Ontwikkel en beheer je eigen visualisaties voor interne of externe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Flexibele en gestandaardiseerde styling zonder de data te wijzigen.</a:t>
            </a: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08636A-40EC-BB62-84B4-39D66F5E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63</a:t>
            </a:fld>
            <a:endParaRPr lang="nl-NL"/>
          </a:p>
        </p:txBody>
      </p:sp>
      <p:pic>
        <p:nvPicPr>
          <p:cNvPr id="5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111FC-7AE5-8F2B-86BF-C564B4E558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04C5-E992-790B-78C5-944F05A7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62062-07CB-6A48-DF6F-0E39F8FF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1. Stijlen toepassen op beschikbare data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B7C7CA-56CF-D23C-B731-6D2E94BAF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7596459" cy="493236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/>
              <a:t>OGC API </a:t>
            </a:r>
            <a:r>
              <a:rPr lang="nl-NL" err="1"/>
              <a:t>Styles</a:t>
            </a:r>
            <a:r>
              <a:rPr lang="nl-NL"/>
              <a:t> maakt het mogelijk om </a:t>
            </a:r>
            <a:r>
              <a:rPr lang="nl-NL" err="1"/>
              <a:t>voorgedefinieerde</a:t>
            </a:r>
            <a:r>
              <a:rPr lang="nl-NL"/>
              <a:t> kaartstijlen toe te passen op </a:t>
            </a:r>
            <a:r>
              <a:rPr lang="nl-NL" err="1"/>
              <a:t>geodata</a:t>
            </a:r>
            <a:r>
              <a:rPr lang="nl-NL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Gescheiden styling en data: je kunt verschillende visualisaties gebruiken zonder de onderliggende data te wijzigen.</a:t>
            </a:r>
          </a:p>
          <a:p>
            <a:endParaRPr lang="nl-NL"/>
          </a:p>
          <a:p>
            <a:r>
              <a:rPr lang="nl-NL"/>
              <a:t>In PDOK nu </a:t>
            </a:r>
            <a:r>
              <a:rPr lang="nl-NL" err="1"/>
              <a:t>Styles</a:t>
            </a:r>
            <a:r>
              <a:rPr lang="nl-NL"/>
              <a:t> beschikbaar voor</a:t>
            </a:r>
          </a:p>
          <a:p>
            <a:pPr lvl="1"/>
            <a:r>
              <a:rPr lang="nl-NL"/>
              <a:t>Bestuurlijke gebieden </a:t>
            </a:r>
            <a:r>
              <a:rPr lang="nl-NL" sz="2000" err="1">
                <a:hlinkClick r:id="rId2"/>
              </a:rPr>
              <a:t>styles</a:t>
            </a:r>
            <a:endParaRPr lang="nl-NL"/>
          </a:p>
          <a:p>
            <a:pPr lvl="1"/>
            <a:r>
              <a:rPr lang="nl-NL"/>
              <a:t>BAG </a:t>
            </a:r>
            <a:r>
              <a:rPr lang="nl-NL" err="1">
                <a:hlinkClick r:id="rId3"/>
              </a:rPr>
              <a:t>styles</a:t>
            </a:r>
            <a:r>
              <a:rPr lang="nl-NL"/>
              <a:t> </a:t>
            </a:r>
          </a:p>
          <a:p>
            <a:pPr lvl="1"/>
            <a:r>
              <a:rPr lang="nl-NL"/>
              <a:t>BGT: </a:t>
            </a:r>
            <a:r>
              <a:rPr lang="nl-NL" err="1">
                <a:hlinkClick r:id="rId4"/>
              </a:rPr>
              <a:t>styles</a:t>
            </a:r>
            <a:endParaRPr lang="nl-NL"/>
          </a:p>
          <a:p>
            <a:pPr lvl="1"/>
            <a:r>
              <a:rPr lang="nl-NL"/>
              <a:t>BRT: </a:t>
            </a:r>
            <a:r>
              <a:rPr lang="nl-NL" err="1">
                <a:hlinkClick r:id="rId5"/>
              </a:rPr>
              <a:t>styles</a:t>
            </a:r>
            <a:endParaRPr lang="nl-NL"/>
          </a:p>
          <a:p>
            <a:pPr lvl="1"/>
            <a:endParaRPr lang="nl-NL"/>
          </a:p>
          <a:p>
            <a:r>
              <a:rPr lang="nl-NL"/>
              <a:t>Meerdere clients ondersteunen OGC API </a:t>
            </a:r>
            <a:r>
              <a:rPr lang="nl-NL" err="1"/>
              <a:t>Styles</a:t>
            </a:r>
            <a:r>
              <a:rPr lang="nl-NL"/>
              <a:t> o.m. QGIS, </a:t>
            </a:r>
            <a:r>
              <a:rPr lang="nl-NL" err="1"/>
              <a:t>MapLibre</a:t>
            </a:r>
            <a:r>
              <a:rPr lang="nl-NL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C8DF52-4F5E-0FB1-C1C3-342BC0C1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6AC6E06-9D03-4E8D-FCCE-D5814851C1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226" y="2518626"/>
            <a:ext cx="4441546" cy="293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965E9B3-453E-DEA7-BAF1-1A91F66B72A5}"/>
              </a:ext>
            </a:extLst>
          </p:cNvPr>
          <p:cNvSpPr txBox="1"/>
          <p:nvPr/>
        </p:nvSpPr>
        <p:spPr>
          <a:xfrm>
            <a:off x="8896242" y="5538788"/>
            <a:ext cx="61950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/>
              <a:t>https://api.pdok.nl/brt/top10nl/ogc/v1/styles</a:t>
            </a:r>
          </a:p>
        </p:txBody>
      </p:sp>
    </p:spTree>
    <p:extLst>
      <p:ext uri="{BB962C8B-B14F-4D97-AF65-F5344CB8AC3E}">
        <p14:creationId xmlns:p14="http://schemas.microsoft.com/office/powerpoint/2010/main" val="2823885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12B31-B57C-8264-D334-871FA533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</a:t>
            </a:r>
            <a:r>
              <a:rPr lang="nl-NL" b="1"/>
              <a:t>Eigen stijlen voor organisatie en data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CA4C10-36B4-787B-1443-2B51A272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520825"/>
            <a:ext cx="7596000" cy="49323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/>
              <a:t>Organisaties kunnen hun eigen stijlen definiëren en aanbieden via een OGC API </a:t>
            </a:r>
            <a:r>
              <a:rPr lang="nl-NL" err="1"/>
              <a:t>Styles</a:t>
            </a:r>
            <a:r>
              <a:rPr lang="nl-NL"/>
              <a:t>-service.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Mogelijkheid om eigen visualisaties te maken op basis van interne datasets of </a:t>
            </a:r>
            <a:r>
              <a:rPr lang="nl-NL" err="1"/>
              <a:t>geobasisregistraties</a:t>
            </a:r>
            <a:r>
              <a:rPr lang="nl-NL"/>
              <a:t> zoals BAG, BGT, BRT.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Consistente huisstijl en thematische kaartlagen binnen de organisatie.</a:t>
            </a: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D4FF89-DE09-8CBB-AA19-6789884C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85D3E6-41A0-3B79-7E9D-F8248F9E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514" y="2222542"/>
            <a:ext cx="3181794" cy="367716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8FD9366-9F86-57E6-77F8-4874DE25FAB6}"/>
              </a:ext>
            </a:extLst>
          </p:cNvPr>
          <p:cNvSpPr txBox="1"/>
          <p:nvPr/>
        </p:nvSpPr>
        <p:spPr>
          <a:xfrm>
            <a:off x="8322031" y="608385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l-NL" b="0" i="0" u="none" strike="noStrike">
                <a:solidFill>
                  <a:srgbClr val="207AB3"/>
                </a:solidFill>
                <a:effectLst/>
                <a:latin typeface="Open Sans" pitchFamily="2" charset="0"/>
                <a:hlinkClick r:id="rId3"/>
              </a:rPr>
              <a:t>Handreiking </a:t>
            </a:r>
            <a:r>
              <a:rPr lang="nl-NL" b="0" i="0" u="none" strike="noStrike" err="1">
                <a:solidFill>
                  <a:srgbClr val="207AB3"/>
                </a:solidFill>
                <a:effectLst/>
                <a:latin typeface="Open Sans" pitchFamily="2" charset="0"/>
                <a:hlinkClick r:id="rId3"/>
              </a:rPr>
              <a:t>Webcartografie</a:t>
            </a:r>
            <a:endParaRPr lang="nl-NL" b="0" i="0">
              <a:solidFill>
                <a:srgbClr val="5E5E5E"/>
              </a:solidFill>
              <a:effectLst/>
              <a:latin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33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73538-2E71-A77B-B9F5-E72EE40C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Wat kun je aanpassen met OGC API </a:t>
            </a:r>
            <a:r>
              <a:rPr lang="nl-NL" b="1" err="1"/>
              <a:t>Styles</a:t>
            </a:r>
            <a:r>
              <a:rPr lang="nl-NL" b="1"/>
              <a:t>?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FA6F03-B898-38B8-CE9F-6A2EEEB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9" y="1520825"/>
            <a:ext cx="6896290" cy="4932363"/>
          </a:xfrm>
        </p:spPr>
        <p:txBody>
          <a:bodyPr>
            <a:normAutofit fontScale="92500" lnSpcReduction="10000"/>
          </a:bodyPr>
          <a:lstStyle/>
          <a:p>
            <a:r>
              <a:rPr lang="nl-NL"/>
              <a:t>Flexibele kaartaanpassingen met OGC API </a:t>
            </a:r>
            <a:r>
              <a:rPr lang="nl-NL" err="1"/>
              <a:t>Styles</a:t>
            </a:r>
            <a:endParaRPr lang="nl-NL"/>
          </a:p>
          <a:p>
            <a:pPr lvl="1">
              <a:buFont typeface="Arial" panose="020B0604020202020204" pitchFamily="34" charset="0"/>
              <a:buChar char="•"/>
            </a:pPr>
            <a:endParaRPr lang="nl-NL" b="1"/>
          </a:p>
          <a:p>
            <a:pPr lvl="1">
              <a:buFont typeface="Arial" panose="020B0604020202020204" pitchFamily="34" charset="0"/>
              <a:buChar char="•"/>
            </a:pPr>
            <a:r>
              <a:rPr lang="nl-NL" b="1"/>
              <a:t>Kleuren</a:t>
            </a:r>
            <a:r>
              <a:rPr lang="nl-NL"/>
              <a:t>: Pas kleurenschema’s aan voor bijvoorbeeld thematische kaarten.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b="1"/>
          </a:p>
          <a:p>
            <a:pPr lvl="1">
              <a:buFont typeface="Arial" panose="020B0604020202020204" pitchFamily="34" charset="0"/>
              <a:buChar char="•"/>
            </a:pPr>
            <a:r>
              <a:rPr lang="nl-NL" b="1"/>
              <a:t>Symbolen &amp; labels</a:t>
            </a:r>
            <a:r>
              <a:rPr lang="nl-NL"/>
              <a:t>: Definieer hoe punten, lijnen en polygonen worden weergegeven.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b="1"/>
          </a:p>
          <a:p>
            <a:pPr lvl="1">
              <a:buFont typeface="Arial" panose="020B0604020202020204" pitchFamily="34" charset="0"/>
              <a:buChar char="•"/>
            </a:pPr>
            <a:r>
              <a:rPr lang="nl-NL" b="1"/>
              <a:t>Filters</a:t>
            </a:r>
            <a:r>
              <a:rPr lang="nl-NL"/>
              <a:t>: Verberg, benadruk of orden bepaalde objecten, bijv. gebouwen ouder dan 1950 of 1950-1960.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b="1"/>
          </a:p>
          <a:p>
            <a:pPr lvl="1">
              <a:buFont typeface="Arial" panose="020B0604020202020204" pitchFamily="34" charset="0"/>
              <a:buChar char="•"/>
            </a:pPr>
            <a:r>
              <a:rPr lang="nl-NL" b="1"/>
              <a:t>Dynamische styling</a:t>
            </a:r>
            <a:r>
              <a:rPr lang="nl-NL"/>
              <a:t>: Verander stijl op basis van attribuutwaarden zoals bouwjaar of functie.</a:t>
            </a: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E8C533-E0AA-7A11-4824-2DDB9461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66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4A9C607-1531-0F6A-422E-037D31352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052" y="1356113"/>
            <a:ext cx="4025266" cy="526178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78CE072-8DCC-42D4-6A1F-0EE07DCDD336}"/>
              </a:ext>
            </a:extLst>
          </p:cNvPr>
          <p:cNvSpPr txBox="1"/>
          <p:nvPr/>
        </p:nvSpPr>
        <p:spPr>
          <a:xfrm>
            <a:off x="6978316" y="6534279"/>
            <a:ext cx="4649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/>
              <a:t>Bron: René van de Schans, GIS </a:t>
            </a:r>
            <a:r>
              <a:rPr lang="nl-NL" sz="1200" err="1"/>
              <a:t>Kartografie</a:t>
            </a:r>
            <a:endParaRPr lang="nl-NL" sz="1200"/>
          </a:p>
        </p:txBody>
      </p:sp>
    </p:spTree>
    <p:extLst>
      <p:ext uri="{BB962C8B-B14F-4D97-AF65-F5344CB8AC3E}">
        <p14:creationId xmlns:p14="http://schemas.microsoft.com/office/powerpoint/2010/main" val="1323076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B298-F55E-C178-3BE8-416ED302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1836B-FBD8-D99E-92A6-229C44E5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Praktijk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91F5-6AF8-2983-9AD9-E8AE22FC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67</a:t>
            </a:fld>
            <a:endParaRPr lang="nl-NL"/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5B3F6A-2AC7-CFAE-08F8-2DEFA06A2D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  <p:pic>
        <p:nvPicPr>
          <p:cNvPr id="3074" name="Picture 2" descr="Flesje Drinken">
            <a:extLst>
              <a:ext uri="{FF2B5EF4-FFF2-40B4-BE49-F238E27FC236}">
                <a16:creationId xmlns:a16="http://schemas.microsoft.com/office/drawing/2014/main" id="{C88CD3E2-F46F-7C0B-60B7-2598CEC9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7" y="1544422"/>
            <a:ext cx="6985252" cy="45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92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C2621-99C2-A41E-0E37-6DDCDCF8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F1072-998E-1F99-3009-BCC4F40B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931E52-DEDE-F6BD-18B6-ED4203FB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68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F3786-1DFB-BC42-A4E8-3041886697E6}"/>
              </a:ext>
            </a:extLst>
          </p:cNvPr>
          <p:cNvSpPr txBox="1"/>
          <p:nvPr/>
        </p:nvSpPr>
        <p:spPr>
          <a:xfrm>
            <a:off x="1243198" y="2482991"/>
            <a:ext cx="90072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1F2328"/>
                </a:solidFill>
              </a:rPr>
              <a:t>2: 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Het openen van de BAG vector 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tiles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 in QGIS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https://github.com/Geonovum/ogc-api-workshops/tree/main/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03%20vector%20tiles%20with%20styles/handson/styles/oefening2.md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558-1DEB-632E-1AB3-59610DD4957B}"/>
              </a:ext>
            </a:extLst>
          </p:cNvPr>
          <p:cNvSpPr txBox="1"/>
          <p:nvPr/>
        </p:nvSpPr>
        <p:spPr>
          <a:xfrm>
            <a:off x="1243200" y="3603066"/>
            <a:ext cx="93821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1F2328"/>
                </a:solidFill>
              </a:rPr>
              <a:t>3: 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Zelf de 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Styles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 Aanpassen (QGIS)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https://github.com/Geonovum/ogc-api-workshops/tree/main/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03%20vector%20tiles%20with%20styles/handson/styles/oefening3.md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FB291-797B-4F95-924E-F5EE0E917240}"/>
              </a:ext>
            </a:extLst>
          </p:cNvPr>
          <p:cNvSpPr txBox="1"/>
          <p:nvPr/>
        </p:nvSpPr>
        <p:spPr>
          <a:xfrm>
            <a:off x="1245079" y="1362916"/>
            <a:ext cx="98746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1: 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Verkennen van de beschikbare 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Styles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 via de PDOK interface (PDOK)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https://github.com/Geonovum/ogc-api-workshops/tree/main/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03%20vector%20tiles%20with%20styles/handson/styles/oefening1.md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32B92-D192-C452-3F9D-C3A9654B34A0}"/>
              </a:ext>
            </a:extLst>
          </p:cNvPr>
          <p:cNvSpPr txBox="1"/>
          <p:nvPr/>
        </p:nvSpPr>
        <p:spPr>
          <a:xfrm>
            <a:off x="1243199" y="4750120"/>
            <a:ext cx="93821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4: 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Labels toevoegen aan de vector 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tiles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 (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MapLibre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https://github.com/Geonovum/ogc-api-workshops/tree/main/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03%20vector%20tiles%20with%20styles/handson/styles/oefening4.md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A9FA2-5CFD-CC44-46A1-4FBD1E1F0E7B}"/>
              </a:ext>
            </a:extLst>
          </p:cNvPr>
          <p:cNvSpPr txBox="1"/>
          <p:nvPr/>
        </p:nvSpPr>
        <p:spPr>
          <a:xfrm>
            <a:off x="1243198" y="5816920"/>
            <a:ext cx="93821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F2328"/>
                </a:solidFill>
              </a:rPr>
              <a:t>5: 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Kleuren van de BAG-panden op basis van bouwjaar (</a:t>
            </a:r>
            <a:r>
              <a:rPr lang="nl-NL" b="1" i="0" dirty="0" err="1">
                <a:solidFill>
                  <a:srgbClr val="1F2328"/>
                </a:solidFill>
                <a:effectLst/>
                <a:latin typeface="-apple-system"/>
              </a:rPr>
              <a:t>MapLibre</a:t>
            </a:r>
            <a:r>
              <a:rPr lang="nl-NL" b="1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</a:rPr>
              <a:t>https://github.com/Geonovum/ogc-api-workshops/tree/main/</a:t>
            </a:r>
            <a:br>
              <a:rPr lang="en-US" dirty="0">
                <a:solidFill>
                  <a:srgbClr val="1F2328"/>
                </a:solidFill>
              </a:rPr>
            </a:br>
            <a:r>
              <a:rPr lang="en-US" dirty="0">
                <a:solidFill>
                  <a:srgbClr val="1F2328"/>
                </a:solidFill>
              </a:rPr>
              <a:t>03%20vector%20tiles%20with%20styles/handson/styles/oefening5.md</a:t>
            </a:r>
          </a:p>
        </p:txBody>
      </p:sp>
    </p:spTree>
    <p:extLst>
      <p:ext uri="{BB962C8B-B14F-4D97-AF65-F5344CB8AC3E}">
        <p14:creationId xmlns:p14="http://schemas.microsoft.com/office/powerpoint/2010/main" val="2565622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D517-29D9-27DA-20F2-2D1897AE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BFC10-46A3-2B54-85A5-F6711BA8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Afsluiting en vragenronde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3C913A-FBE4-7120-5698-94941866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50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44D08-2557-F7EA-B24A-32803802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067CC-C325-0FC9-8A09-A562810B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tiles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9AD80E-BF1C-E69D-298A-070D794F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F79FA-473A-EEA3-DE15-F90E52DE29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38" y="1280160"/>
            <a:ext cx="10965162" cy="5439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D02BA-1194-F1D0-B92F-C74715AB02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5" y="1280160"/>
            <a:ext cx="10969205" cy="5418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8C267B-D267-0D9D-3BE5-3956759211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6" y="1280161"/>
            <a:ext cx="10969204" cy="5435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26FB0-A225-C1AC-09D7-C0788290CE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5" y="1280160"/>
            <a:ext cx="10969205" cy="54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7150-AE4F-905A-0107-CA10AC9D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DDD9D-47EC-166D-2F15-6D3F8B42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tiles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CD3D0C-F68C-D413-F678-9F9F575A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4F355-2C6A-E7B8-AB20-C032C75C18F5}"/>
              </a:ext>
            </a:extLst>
          </p:cNvPr>
          <p:cNvSpPr txBox="1"/>
          <p:nvPr/>
        </p:nvSpPr>
        <p:spPr>
          <a:xfrm>
            <a:off x="3048719" y="1476375"/>
            <a:ext cx="609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/>
              <a:t>Hoeveel kaarten zijn er in Open Street </a:t>
            </a:r>
            <a:r>
              <a:rPr lang="nl-NL" sz="4000" err="1"/>
              <a:t>Maps</a:t>
            </a:r>
            <a:r>
              <a:rPr lang="nl-NL" sz="4000"/>
              <a:t>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B4A38-0CC8-3796-0F7B-D424F613FCF7}"/>
              </a:ext>
            </a:extLst>
          </p:cNvPr>
          <p:cNvSpPr txBox="1"/>
          <p:nvPr/>
        </p:nvSpPr>
        <p:spPr>
          <a:xfrm>
            <a:off x="3152774" y="5058459"/>
            <a:ext cx="796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Pre-rendering all tiles would use around 54 TB of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ACAE4-1DF8-3533-E982-6524C09922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30" y="1306639"/>
            <a:ext cx="1357595" cy="5189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4F119-8450-279F-9414-E2B8E0E5BF75}"/>
              </a:ext>
            </a:extLst>
          </p:cNvPr>
          <p:cNvSpPr txBox="1"/>
          <p:nvPr/>
        </p:nvSpPr>
        <p:spPr>
          <a:xfrm>
            <a:off x="5273814" y="2956655"/>
            <a:ext cx="5845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/>
              <a:t>1.640.900.565 kaarten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357E-9106-2DAD-3A47-A62366DC35AC}"/>
              </a:ext>
            </a:extLst>
          </p:cNvPr>
          <p:cNvSpPr txBox="1"/>
          <p:nvPr/>
        </p:nvSpPr>
        <p:spPr>
          <a:xfrm>
            <a:off x="3048719" y="3781490"/>
            <a:ext cx="6266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/>
              <a:t>Hoeveel data is er totaal in Open Street </a:t>
            </a:r>
            <a:r>
              <a:rPr lang="nl-NL" sz="4000" err="1"/>
              <a:t>Maps</a:t>
            </a:r>
            <a:r>
              <a:rPr lang="nl-NL" sz="4000"/>
              <a:t>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6B28-F568-DB31-DCF6-037DEBBA6041}"/>
              </a:ext>
            </a:extLst>
          </p:cNvPr>
          <p:cNvSpPr txBox="1"/>
          <p:nvPr/>
        </p:nvSpPr>
        <p:spPr>
          <a:xfrm>
            <a:off x="5407825" y="6277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Bron: (https://wiki.openstreetmap.org/wiki/Tile_disk_usage)</a:t>
            </a:r>
            <a:endParaRPr lang="nl-NL" sz="1800"/>
          </a:p>
        </p:txBody>
      </p:sp>
      <p:pic>
        <p:nvPicPr>
          <p:cNvPr id="5122" name="Picture 2" descr="GitHub - Brinkhuis/OpenStreetMap">
            <a:extLst>
              <a:ext uri="{FF2B5EF4-FFF2-40B4-BE49-F238E27FC236}">
                <a16:creationId xmlns:a16="http://schemas.microsoft.com/office/drawing/2014/main" id="{3695CDB9-C4C0-77F3-51E1-6ED687D4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4005" y="5618229"/>
            <a:ext cx="3086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A7F3-A5F8-33EF-545F-23035FB2F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ED5-B43D-E88D-8560-F779C73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r>
              <a:rPr lang="nl-NL" err="1"/>
              <a:t>tiles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168AAC-E2F9-9B0F-0757-AC764DE0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6146" name="Picture 2" descr="Downloading Please Wait Royalty-Free Images, Stock Photos &amp; Pictures |  Shutterstock">
            <a:extLst>
              <a:ext uri="{FF2B5EF4-FFF2-40B4-BE49-F238E27FC236}">
                <a16:creationId xmlns:a16="http://schemas.microsoft.com/office/drawing/2014/main" id="{F6FA4D80-2574-0DB0-14BD-C6640112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2682" y="2174642"/>
            <a:ext cx="4673318" cy="28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2BB5EDA-5857-8771-306D-8B977F58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1897" y="2174642"/>
            <a:ext cx="3546354" cy="2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00644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Demo" id="{DD1ABC53-AD6C-4AF6-A3AC-5CF418B3A5D7}" vid="{AB134C20-E7F7-42A9-B7CB-77389986E60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6b5f7f7-2f15-447a-b5f6-1e4312ec3a6d">
      <UserInfo>
        <DisplayName/>
        <AccountId xsi:nil="true"/>
        <AccountType/>
      </UserInfo>
    </SharedWithUsers>
    <lcf76f155ced4ddcb4097134ff3c332f xmlns="385505e6-e5d7-4f1a-b335-045f4e6272b3">
      <Terms xmlns="http://schemas.microsoft.com/office/infopath/2007/PartnerControls"/>
    </lcf76f155ced4ddcb4097134ff3c332f>
    <TaxCatchAll xmlns="86b5f7f7-2f15-447a-b5f6-1e4312ec3a6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35A3B4-584D-4223-BFC2-179513734DF1}">
  <ds:schemaRefs>
    <ds:schemaRef ds:uri="http://schemas.microsoft.com/office/2006/documentManagement/types"/>
    <ds:schemaRef ds:uri="http://purl.org/dc/terms/"/>
    <ds:schemaRef ds:uri="385505e6-e5d7-4f1a-b335-045f4e6272b3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6b5f7f7-2f15-447a-b5f6-1e4312ec3a6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2B41FE-3CD1-4E81-85E7-EB151ACA6190}">
  <ds:schemaRefs>
    <ds:schemaRef ds:uri="385505e6-e5d7-4f1a-b335-045f4e6272b3"/>
    <ds:schemaRef ds:uri="86b5f7f7-2f15-447a-b5f6-1e4312ec3a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72415E-AC06-4B9B-ABDF-6425512030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Demo</Template>
  <TotalTime>0</TotalTime>
  <Words>2065</Words>
  <Application>Microsoft Office PowerPoint</Application>
  <PresentationFormat>Widescreen</PresentationFormat>
  <Paragraphs>404</Paragraphs>
  <Slides>70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-apple-system</vt:lpstr>
      <vt:lpstr>Aptos Display</vt:lpstr>
      <vt:lpstr>Aptos Serif</vt:lpstr>
      <vt:lpstr>Arial</vt:lpstr>
      <vt:lpstr>Calibri</vt:lpstr>
      <vt:lpstr>Calibri Light</vt:lpstr>
      <vt:lpstr>Courier New</vt:lpstr>
      <vt:lpstr>Open Sans</vt:lpstr>
      <vt:lpstr>Overpass</vt:lpstr>
      <vt:lpstr>Quicksand</vt:lpstr>
      <vt:lpstr>Roboto</vt:lpstr>
      <vt:lpstr>Tenorite</vt:lpstr>
      <vt:lpstr>Wingdings</vt:lpstr>
      <vt:lpstr>Geonovum</vt:lpstr>
      <vt:lpstr>Geonovum</vt:lpstr>
      <vt:lpstr>Programma</vt:lpstr>
      <vt:lpstr>Even voorstellen</vt:lpstr>
      <vt:lpstr>Benodigdheden</vt:lpstr>
      <vt:lpstr>Theorie: Basisprincipes van OGC API Tiles</vt:lpstr>
      <vt:lpstr>Waarom OGC API TILES</vt:lpstr>
      <vt:lpstr>Waarom tiles?</vt:lpstr>
      <vt:lpstr>Waarom tiles?</vt:lpstr>
      <vt:lpstr>Waarom tiles?</vt:lpstr>
      <vt:lpstr>Waarom een API?</vt:lpstr>
      <vt:lpstr>Waarom een API?</vt:lpstr>
      <vt:lpstr>Waarom een API?</vt:lpstr>
      <vt:lpstr>Hoe werkt de OGC API Tiles?</vt:lpstr>
      <vt:lpstr>OGC API Tiles building blocks</vt:lpstr>
      <vt:lpstr>Tile Matrix</vt:lpstr>
      <vt:lpstr>Tile matrix Set</vt:lpstr>
      <vt:lpstr>TileMatrixSet</vt:lpstr>
      <vt:lpstr>TileMatrixSet NetherlandsRDNewQuad</vt:lpstr>
      <vt:lpstr>TileMatrixSets</vt:lpstr>
      <vt:lpstr>TileSet </vt:lpstr>
      <vt:lpstr>Tiles</vt:lpstr>
      <vt:lpstr>Request</vt:lpstr>
      <vt:lpstr>   </vt:lpstr>
      <vt:lpstr>PowerPoint Presentation</vt:lpstr>
      <vt:lpstr>PowerPoint Presentation</vt:lpstr>
      <vt:lpstr>PowerPoint Presentation</vt:lpstr>
      <vt:lpstr>PowerPoint Presentation</vt:lpstr>
      <vt:lpstr>Rol vectortiles</vt:lpstr>
      <vt:lpstr>OGC API (Tiles) +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Hoe is PDOK te gebruiken?</vt:lpstr>
      <vt:lpstr>PowerPoint Presentation</vt:lpstr>
      <vt:lpstr>Praktijk</vt:lpstr>
      <vt:lpstr>Opdrachten:</vt:lpstr>
      <vt:lpstr>Wrap-up opdrachten 1:</vt:lpstr>
      <vt:lpstr>Wrap-up opdracht 1:</vt:lpstr>
      <vt:lpstr>Wrap-up opdracht 1:</vt:lpstr>
      <vt:lpstr>Wrap-up opdracht 2:</vt:lpstr>
      <vt:lpstr>Wrap-up opdracht 3:</vt:lpstr>
      <vt:lpstr>Lunch:</vt:lpstr>
      <vt:lpstr>Styles</vt:lpstr>
      <vt:lpstr>Waarom OGC API STYLES</vt:lpstr>
      <vt:lpstr>Waarom styles?</vt:lpstr>
      <vt:lpstr>Waarom styles?</vt:lpstr>
      <vt:lpstr>Waarom styles?</vt:lpstr>
      <vt:lpstr>Hoe werkt de OGC API Styles?</vt:lpstr>
      <vt:lpstr>Hoe werkt de OGC API Styles?</vt:lpstr>
      <vt:lpstr>Hoe werkt de OGC API Styles?</vt:lpstr>
      <vt:lpstr>Hoe werkt de OGC API Styles?</vt:lpstr>
      <vt:lpstr>Hoe werkt de OGC API Styles?</vt:lpstr>
      <vt:lpstr>Hoe werkt de OGC API Styles?</vt:lpstr>
      <vt:lpstr>Praktijk: wat kun je ermee?</vt:lpstr>
      <vt:lpstr>1. Stijlen toepassen op beschikbare data</vt:lpstr>
      <vt:lpstr>2. Eigen stijlen voor organisatie en data</vt:lpstr>
      <vt:lpstr>Wat kun je aanpassen met OGC API Styles?</vt:lpstr>
      <vt:lpstr>Praktijk</vt:lpstr>
      <vt:lpstr>Opdrachten:</vt:lpstr>
      <vt:lpstr>Afsluiting en vragenronde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Rolf Jonker</dc:creator>
  <cp:lastModifiedBy>Rolf Jonker</cp:lastModifiedBy>
  <cp:revision>3</cp:revision>
  <dcterms:created xsi:type="dcterms:W3CDTF">2024-11-28T07:32:27Z</dcterms:created>
  <dcterms:modified xsi:type="dcterms:W3CDTF">2025-03-19T15:09:13Z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0x010100216A073BBB3FB3429D87D77C40313058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